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4"/>
    <p:sldMasterId id="2147483704" r:id="rId5"/>
    <p:sldMasterId id="2147483669" r:id="rId6"/>
    <p:sldMasterId id="2147483674" r:id="rId7"/>
    <p:sldMasterId id="2147483722" r:id="rId8"/>
  </p:sldMasterIdLst>
  <p:notesMasterIdLst>
    <p:notesMasterId r:id="rId18"/>
  </p:notesMasterIdLst>
  <p:handoutMasterIdLst>
    <p:handoutMasterId r:id="rId19"/>
  </p:handoutMasterIdLst>
  <p:sldIdLst>
    <p:sldId id="373" r:id="rId9"/>
    <p:sldId id="2147376925" r:id="rId10"/>
    <p:sldId id="2147376933" r:id="rId11"/>
    <p:sldId id="2147376934" r:id="rId12"/>
    <p:sldId id="2147376935" r:id="rId13"/>
    <p:sldId id="2147376944" r:id="rId14"/>
    <p:sldId id="2147376945" r:id="rId15"/>
    <p:sldId id="2147376946" r:id="rId16"/>
    <p:sldId id="2147376947" r:id="rId17"/>
  </p:sldIdLst>
  <p:sldSz cx="12192000" cy="6858000"/>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49" userDrawn="1">
          <p15:clr>
            <a:srgbClr val="A4A3A4"/>
          </p15:clr>
        </p15:guide>
        <p15:guide id="3" pos="3953" userDrawn="1">
          <p15:clr>
            <a:srgbClr val="A4A3A4"/>
          </p15:clr>
        </p15:guide>
        <p15:guide id="4" orient="horz" pos="867" userDrawn="1">
          <p15:clr>
            <a:srgbClr val="A4A3A4"/>
          </p15:clr>
        </p15:guide>
        <p15:guide id="5" orient="horz" pos="24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htiainen Aapo (POP Pankkikeskus)" initials="AA(P" lastIdx="1" clrIdx="6">
    <p:extLst>
      <p:ext uri="{19B8F6BF-5375-455C-9EA6-DF929625EA0E}">
        <p15:presenceInfo xmlns:p15="http://schemas.microsoft.com/office/powerpoint/2012/main" userId="S::aapo.ahtiainen@poppankki.fi::cd537cb3-f501-41a6-873b-654e712b6f90" providerId="AD"/>
      </p:ext>
    </p:extLst>
  </p:cmAuthor>
  <p:cmAuthor id="1" name="Hyötyläinen Maija (POP Pankkikeskus)" initials="HM(P" lastIdx="1" clrIdx="0">
    <p:extLst>
      <p:ext uri="{19B8F6BF-5375-455C-9EA6-DF929625EA0E}">
        <p15:presenceInfo xmlns:p15="http://schemas.microsoft.com/office/powerpoint/2012/main" userId="S::maija.hyotylainen@poppankki.fi::e007e013-00fd-414a-a142-92ec02635e0e" providerId="AD"/>
      </p:ext>
    </p:extLst>
  </p:cmAuthor>
  <p:cmAuthor id="2" name="Vuorenpää Tommi (POP Pankkikeskus)" initials="VT(P" lastIdx="1" clrIdx="1">
    <p:extLst>
      <p:ext uri="{19B8F6BF-5375-455C-9EA6-DF929625EA0E}">
        <p15:presenceInfo xmlns:p15="http://schemas.microsoft.com/office/powerpoint/2012/main" userId="S::tommi.vuorenpaa@poppankki.fi::148ff958-240d-4efc-93ef-f9cacdd45d51" providerId="AD"/>
      </p:ext>
    </p:extLst>
  </p:cmAuthor>
  <p:cmAuthor id="3" name="Toivanen, Jaakko" initials="TJ" lastIdx="83" clrIdx="2">
    <p:extLst>
      <p:ext uri="{19B8F6BF-5375-455C-9EA6-DF929625EA0E}">
        <p15:presenceInfo xmlns:p15="http://schemas.microsoft.com/office/powerpoint/2012/main" userId="S::Jaakko.Toivanen@nordea.fi::35d48f3d-9a66-4c1f-8443-21545499699c" providerId="AD"/>
      </p:ext>
    </p:extLst>
  </p:cmAuthor>
  <p:cmAuthor id="4" name="Mattelmäki, Annika" initials="MA" lastIdx="23" clrIdx="3">
    <p:extLst>
      <p:ext uri="{19B8F6BF-5375-455C-9EA6-DF929625EA0E}">
        <p15:presenceInfo xmlns:p15="http://schemas.microsoft.com/office/powerpoint/2012/main" userId="S::annika.mattelmaki@nordea.com::b73657fa-5c77-4626-b079-25497fc51362" providerId="AD"/>
      </p:ext>
    </p:extLst>
  </p:cmAuthor>
  <p:cmAuthor id="5" name="Johar, Telo" initials="JT" lastIdx="27" clrIdx="4">
    <p:extLst>
      <p:ext uri="{19B8F6BF-5375-455C-9EA6-DF929625EA0E}">
        <p15:presenceInfo xmlns:p15="http://schemas.microsoft.com/office/powerpoint/2012/main" userId="S::telo.johar@seb.se::28c131a9-1955-4eab-9bf5-1aecd6af8f9b" providerId="AD"/>
      </p:ext>
    </p:extLst>
  </p:cmAuthor>
  <p:cmAuthor id="6" name="Wiggert, Yannick" initials="WY" lastIdx="20" clrIdx="5">
    <p:extLst>
      <p:ext uri="{19B8F6BF-5375-455C-9EA6-DF929625EA0E}">
        <p15:presenceInfo xmlns:p15="http://schemas.microsoft.com/office/powerpoint/2012/main" userId="Wiggert, Yann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EF1D7"/>
    <a:srgbClr val="36D97B"/>
    <a:srgbClr val="67278F"/>
    <a:srgbClr val="3E1756"/>
    <a:srgbClr val="E8F8EC"/>
    <a:srgbClr val="F8E923"/>
    <a:srgbClr val="7493F6"/>
    <a:srgbClr val="BCA285"/>
    <a:srgbClr val="1A8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4B908-887E-41A4-B675-F666BA994FEA}" v="2" dt="2026-04-02T10:12:37.98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398"/>
      </p:cViewPr>
      <p:guideLst>
        <p:guide pos="3749"/>
        <p:guide pos="3953"/>
        <p:guide orient="horz" pos="867"/>
        <p:guide orient="horz" pos="240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1"/>
            <a:ext cx="2889939" cy="498056"/>
          </a:xfrm>
          <a:prstGeom prst="rect">
            <a:avLst/>
          </a:prstGeom>
        </p:spPr>
        <p:txBody>
          <a:bodyPr vert="horz" lIns="88582" tIns="44291" rIns="88582" bIns="44291" rtlCol="0"/>
          <a:lstStyle>
            <a:lvl1pPr algn="l">
              <a:defRPr sz="1100"/>
            </a:lvl1pPr>
          </a:lstStyle>
          <a:p>
            <a:endParaRPr lang="fi-FI"/>
          </a:p>
        </p:txBody>
      </p:sp>
      <p:sp>
        <p:nvSpPr>
          <p:cNvPr id="3" name="Päivämäärän paikkamerkki 2"/>
          <p:cNvSpPr>
            <a:spLocks noGrp="1"/>
          </p:cNvSpPr>
          <p:nvPr>
            <p:ph type="dt" sz="quarter" idx="1"/>
          </p:nvPr>
        </p:nvSpPr>
        <p:spPr>
          <a:xfrm>
            <a:off x="3777606" y="1"/>
            <a:ext cx="2889939" cy="498056"/>
          </a:xfrm>
          <a:prstGeom prst="rect">
            <a:avLst/>
          </a:prstGeom>
        </p:spPr>
        <p:txBody>
          <a:bodyPr vert="horz" lIns="88582" tIns="44291" rIns="88582" bIns="44291" rtlCol="0"/>
          <a:lstStyle>
            <a:lvl1pPr algn="r">
              <a:defRPr sz="1100"/>
            </a:lvl1pPr>
          </a:lstStyle>
          <a:p>
            <a:fld id="{D4B13F69-38F9-024B-A6BB-ADF2C1E43093}" type="datetimeFigureOut">
              <a:rPr lang="fi-FI" smtClean="0"/>
              <a:pPr/>
              <a:t>3.7.2026</a:t>
            </a:fld>
            <a:endParaRPr lang="fi-FI"/>
          </a:p>
        </p:txBody>
      </p:sp>
      <p:sp>
        <p:nvSpPr>
          <p:cNvPr id="4" name="Alatunnisteen paikkamerkki 3"/>
          <p:cNvSpPr>
            <a:spLocks noGrp="1"/>
          </p:cNvSpPr>
          <p:nvPr>
            <p:ph type="ftr" sz="quarter" idx="2"/>
          </p:nvPr>
        </p:nvSpPr>
        <p:spPr>
          <a:xfrm>
            <a:off x="2" y="9428584"/>
            <a:ext cx="2889939" cy="498055"/>
          </a:xfrm>
          <a:prstGeom prst="rect">
            <a:avLst/>
          </a:prstGeom>
        </p:spPr>
        <p:txBody>
          <a:bodyPr vert="horz" lIns="88582" tIns="44291" rIns="88582" bIns="44291" rtlCol="0" anchor="b"/>
          <a:lstStyle>
            <a:lvl1pPr algn="l">
              <a:defRPr sz="1100"/>
            </a:lvl1pPr>
          </a:lstStyle>
          <a:p>
            <a:endParaRPr lang="fi-FI"/>
          </a:p>
        </p:txBody>
      </p:sp>
      <p:sp>
        <p:nvSpPr>
          <p:cNvPr id="5" name="Dian numeron paikkamerkki 4"/>
          <p:cNvSpPr>
            <a:spLocks noGrp="1"/>
          </p:cNvSpPr>
          <p:nvPr>
            <p:ph type="sldNum" sz="quarter" idx="3"/>
          </p:nvPr>
        </p:nvSpPr>
        <p:spPr>
          <a:xfrm>
            <a:off x="3777606" y="9428584"/>
            <a:ext cx="2889939" cy="498055"/>
          </a:xfrm>
          <a:prstGeom prst="rect">
            <a:avLst/>
          </a:prstGeom>
        </p:spPr>
        <p:txBody>
          <a:bodyPr vert="horz" lIns="88582" tIns="44291" rIns="88582" bIns="44291" rtlCol="0" anchor="b"/>
          <a:lstStyle>
            <a:lvl1pPr algn="r">
              <a:defRPr sz="1100"/>
            </a:lvl1pPr>
          </a:lstStyle>
          <a:p>
            <a:fld id="{E3E92F4F-5C79-9244-B941-55FA001063D5}" type="slidenum">
              <a:rPr lang="fi-FI" smtClean="0"/>
              <a:pPr/>
              <a:t>‹#›</a:t>
            </a:fld>
            <a:endParaRPr lang="fi-FI"/>
          </a:p>
        </p:txBody>
      </p:sp>
    </p:spTree>
    <p:extLst>
      <p:ext uri="{BB962C8B-B14F-4D97-AF65-F5344CB8AC3E}">
        <p14:creationId xmlns:p14="http://schemas.microsoft.com/office/powerpoint/2010/main" val="277643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1"/>
            <a:ext cx="2889939" cy="498056"/>
          </a:xfrm>
          <a:prstGeom prst="rect">
            <a:avLst/>
          </a:prstGeom>
        </p:spPr>
        <p:txBody>
          <a:bodyPr vert="horz" lIns="88582" tIns="44291" rIns="88582" bIns="44291" rtlCol="0"/>
          <a:lstStyle>
            <a:lvl1pPr algn="l">
              <a:defRPr sz="1100"/>
            </a:lvl1pPr>
          </a:lstStyle>
          <a:p>
            <a:endParaRPr lang="fi-FI"/>
          </a:p>
        </p:txBody>
      </p:sp>
      <p:sp>
        <p:nvSpPr>
          <p:cNvPr id="3" name="Päivämäärän paikkamerkki 2"/>
          <p:cNvSpPr>
            <a:spLocks noGrp="1"/>
          </p:cNvSpPr>
          <p:nvPr>
            <p:ph type="dt" idx="1"/>
          </p:nvPr>
        </p:nvSpPr>
        <p:spPr>
          <a:xfrm>
            <a:off x="3777606" y="1"/>
            <a:ext cx="2889939" cy="498056"/>
          </a:xfrm>
          <a:prstGeom prst="rect">
            <a:avLst/>
          </a:prstGeom>
        </p:spPr>
        <p:txBody>
          <a:bodyPr vert="horz" lIns="88582" tIns="44291" rIns="88582" bIns="44291" rtlCol="0"/>
          <a:lstStyle>
            <a:lvl1pPr algn="r">
              <a:defRPr sz="1100"/>
            </a:lvl1pPr>
          </a:lstStyle>
          <a:p>
            <a:fld id="{2C6BDF85-A4A7-3B46-93DD-0BB9778F7FC5}" type="datetimeFigureOut">
              <a:rPr lang="fi-FI" smtClean="0"/>
              <a:pPr/>
              <a:t>3.7.2026</a:t>
            </a:fld>
            <a:endParaRPr lang="fi-FI"/>
          </a:p>
        </p:txBody>
      </p:sp>
      <p:sp>
        <p:nvSpPr>
          <p:cNvPr id="4" name="Dian kuvan paikkamerkki 3"/>
          <p:cNvSpPr>
            <a:spLocks noGrp="1" noRot="1" noChangeAspect="1"/>
          </p:cNvSpPr>
          <p:nvPr>
            <p:ph type="sldImg" idx="2"/>
          </p:nvPr>
        </p:nvSpPr>
        <p:spPr>
          <a:xfrm>
            <a:off x="357188" y="1241425"/>
            <a:ext cx="5954712" cy="3351213"/>
          </a:xfrm>
          <a:prstGeom prst="rect">
            <a:avLst/>
          </a:prstGeom>
          <a:noFill/>
          <a:ln w="12700">
            <a:solidFill>
              <a:prstClr val="black"/>
            </a:solidFill>
          </a:ln>
        </p:spPr>
        <p:txBody>
          <a:bodyPr vert="horz" lIns="88582" tIns="44291" rIns="88582" bIns="44291" rtlCol="0" anchor="ctr"/>
          <a:lstStyle/>
          <a:p>
            <a:endParaRPr lang="fi-FI"/>
          </a:p>
        </p:txBody>
      </p:sp>
      <p:sp>
        <p:nvSpPr>
          <p:cNvPr id="5" name="Huomautusten paikkamerkki 4"/>
          <p:cNvSpPr>
            <a:spLocks noGrp="1"/>
          </p:cNvSpPr>
          <p:nvPr>
            <p:ph type="body" sz="quarter" idx="3"/>
          </p:nvPr>
        </p:nvSpPr>
        <p:spPr>
          <a:xfrm>
            <a:off x="666909" y="4777200"/>
            <a:ext cx="5335270" cy="3908614"/>
          </a:xfrm>
          <a:prstGeom prst="rect">
            <a:avLst/>
          </a:prstGeom>
        </p:spPr>
        <p:txBody>
          <a:bodyPr vert="horz" lIns="88582" tIns="44291" rIns="88582" bIns="44291"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2" y="9428584"/>
            <a:ext cx="2889939" cy="498055"/>
          </a:xfrm>
          <a:prstGeom prst="rect">
            <a:avLst/>
          </a:prstGeom>
        </p:spPr>
        <p:txBody>
          <a:bodyPr vert="horz" lIns="88582" tIns="44291" rIns="88582" bIns="44291" rtlCol="0" anchor="b"/>
          <a:lstStyle>
            <a:lvl1pPr algn="l">
              <a:defRPr sz="1100"/>
            </a:lvl1pPr>
          </a:lstStyle>
          <a:p>
            <a:endParaRPr lang="fi-FI"/>
          </a:p>
        </p:txBody>
      </p:sp>
      <p:sp>
        <p:nvSpPr>
          <p:cNvPr id="7" name="Dian numeron paikkamerkki 6"/>
          <p:cNvSpPr>
            <a:spLocks noGrp="1"/>
          </p:cNvSpPr>
          <p:nvPr>
            <p:ph type="sldNum" sz="quarter" idx="5"/>
          </p:nvPr>
        </p:nvSpPr>
        <p:spPr>
          <a:xfrm>
            <a:off x="3777606" y="9428584"/>
            <a:ext cx="2889939" cy="498055"/>
          </a:xfrm>
          <a:prstGeom prst="rect">
            <a:avLst/>
          </a:prstGeom>
        </p:spPr>
        <p:txBody>
          <a:bodyPr vert="horz" lIns="88582" tIns="44291" rIns="88582" bIns="44291" rtlCol="0" anchor="b"/>
          <a:lstStyle>
            <a:lvl1pPr algn="r">
              <a:defRPr sz="1100"/>
            </a:lvl1pPr>
          </a:lstStyle>
          <a:p>
            <a:fld id="{CA9FCDBF-05F5-D849-B778-1F57F5553207}" type="slidenum">
              <a:rPr lang="fi-FI" smtClean="0"/>
              <a:pPr/>
              <a:t>‹#›</a:t>
            </a:fld>
            <a:endParaRPr lang="fi-FI"/>
          </a:p>
        </p:txBody>
      </p:sp>
    </p:spTree>
    <p:extLst>
      <p:ext uri="{BB962C8B-B14F-4D97-AF65-F5344CB8AC3E}">
        <p14:creationId xmlns:p14="http://schemas.microsoft.com/office/powerpoint/2010/main" val="648574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1</a:t>
            </a:fld>
            <a:endParaRPr lang="fi-FI"/>
          </a:p>
        </p:txBody>
      </p:sp>
    </p:spTree>
    <p:extLst>
      <p:ext uri="{BB962C8B-B14F-4D97-AF65-F5344CB8AC3E}">
        <p14:creationId xmlns:p14="http://schemas.microsoft.com/office/powerpoint/2010/main" val="105857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9FCDBF-05F5-D849-B778-1F57F5553207}" type="slidenum">
              <a:rPr kumimoji="0" lang="fi-FI"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46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3</a:t>
            </a:fld>
            <a:endParaRPr lang="fi-FI"/>
          </a:p>
        </p:txBody>
      </p:sp>
    </p:spTree>
    <p:extLst>
      <p:ext uri="{BB962C8B-B14F-4D97-AF65-F5344CB8AC3E}">
        <p14:creationId xmlns:p14="http://schemas.microsoft.com/office/powerpoint/2010/main" val="340410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A9FCDBF-05F5-D849-B778-1F57F5553207}" type="slidenum">
              <a:rPr lang="fi-FI" smtClean="0"/>
              <a:pPr/>
              <a:t>4</a:t>
            </a:fld>
            <a:endParaRPr lang="fi-FI"/>
          </a:p>
        </p:txBody>
      </p:sp>
    </p:spTree>
    <p:extLst>
      <p:ext uri="{BB962C8B-B14F-4D97-AF65-F5344CB8AC3E}">
        <p14:creationId xmlns:p14="http://schemas.microsoft.com/office/powerpoint/2010/main" val="99817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5</a:t>
            </a:fld>
            <a:endParaRPr lang="fi-FI"/>
          </a:p>
        </p:txBody>
      </p:sp>
    </p:spTree>
    <p:extLst>
      <p:ext uri="{BB962C8B-B14F-4D97-AF65-F5344CB8AC3E}">
        <p14:creationId xmlns:p14="http://schemas.microsoft.com/office/powerpoint/2010/main" val="515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9FCDBF-05F5-D849-B778-1F57F5553207}" type="slidenum">
              <a:rPr kumimoji="0" lang="fi-FI"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5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ANSIKUV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A868DF77-A5E5-4A89-8292-89485979DD8A}"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DF9EDF39-C353-45E3-B8AA-2B8B15316EA6}"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7CDE687-487B-46B2-B754-3E8ED1DC0813}"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extLst>
      <p:ext uri="{BB962C8B-B14F-4D97-AF65-F5344CB8AC3E}">
        <p14:creationId xmlns:p14="http://schemas.microsoft.com/office/powerpoint/2010/main" val="394150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1FE821D-12DB-44C7-A891-05F66F662ECF}"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9385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bulletsisältö">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4B047D8-0801-4E28-82E7-FB2A34A0114D}"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59ADA61F-DD87-4E97-9C79-6938C785D364}"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C6059EB5-A3BD-4FA6-A710-F59E9E16556F}"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8" name="Sisällön paikkamerkki 7"/>
          <p:cNvSpPr>
            <a:spLocks noGrp="1"/>
          </p:cNvSpPr>
          <p:nvPr>
            <p:ph sz="quarter" idx="13"/>
          </p:nvPr>
        </p:nvSpPr>
        <p:spPr>
          <a:xfrm>
            <a:off x="1019175" y="1016000"/>
            <a:ext cx="10153650"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oko kalvon kuva">
    <p:spTree>
      <p:nvGrpSpPr>
        <p:cNvPr id="1" name=""/>
        <p:cNvGrpSpPr/>
        <p:nvPr/>
      </p:nvGrpSpPr>
      <p:grpSpPr>
        <a:xfrm>
          <a:off x="0" y="0"/>
          <a:ext cx="0" cy="0"/>
          <a:chOff x="0" y="0"/>
          <a:chExt cx="0" cy="0"/>
        </a:xfrm>
      </p:grpSpPr>
      <p:sp>
        <p:nvSpPr>
          <p:cNvPr id="3" name="Kuvan paikkamerkki 2"/>
          <p:cNvSpPr>
            <a:spLocks noGrp="1"/>
          </p:cNvSpPr>
          <p:nvPr>
            <p:ph type="pic" sz="quarter" idx="10"/>
          </p:nvPr>
        </p:nvSpPr>
        <p:spPr>
          <a:xfrm>
            <a:off x="0" y="0"/>
            <a:ext cx="12192000" cy="6858000"/>
          </a:xfrm>
          <a:solidFill>
            <a:schemeClr val="bg2"/>
          </a:solidFill>
        </p:spPr>
        <p:txBody>
          <a:bodyPr/>
          <a:lstStyle/>
          <a:p>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1C9D438-CF98-41A5-B819-EDE5AD84D1EA}"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8" name="Sisällön paikkamerkki 7"/>
          <p:cNvSpPr>
            <a:spLocks noGrp="1"/>
          </p:cNvSpPr>
          <p:nvPr>
            <p:ph sz="quarter" idx="13"/>
          </p:nvPr>
        </p:nvSpPr>
        <p:spPr>
          <a:xfrm>
            <a:off x="1019175" y="1016000"/>
            <a:ext cx="4886325"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7"/>
          <p:cNvSpPr>
            <a:spLocks noGrp="1"/>
          </p:cNvSpPr>
          <p:nvPr>
            <p:ph sz="quarter" idx="14"/>
          </p:nvPr>
        </p:nvSpPr>
        <p:spPr>
          <a:xfrm>
            <a:off x="6286500" y="1016000"/>
            <a:ext cx="4886325"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FC29B558-7C19-4B94-8207-93261466879E}"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7" name="Sisällön paikkamerkki 6"/>
          <p:cNvSpPr>
            <a:spLocks noGrp="1"/>
          </p:cNvSpPr>
          <p:nvPr>
            <p:ph sz="quarter" idx="16"/>
          </p:nvPr>
        </p:nvSpPr>
        <p:spPr>
          <a:xfrm>
            <a:off x="4520129" y="1015069"/>
            <a:ext cx="3185297" cy="48269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6"/>
          <p:cNvSpPr>
            <a:spLocks noGrp="1"/>
          </p:cNvSpPr>
          <p:nvPr>
            <p:ph sz="quarter" idx="17"/>
          </p:nvPr>
        </p:nvSpPr>
        <p:spPr>
          <a:xfrm>
            <a:off x="996779" y="1015068"/>
            <a:ext cx="3185297" cy="48269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6"/>
          <p:cNvSpPr>
            <a:spLocks noGrp="1"/>
          </p:cNvSpPr>
          <p:nvPr>
            <p:ph sz="quarter" idx="18"/>
          </p:nvPr>
        </p:nvSpPr>
        <p:spPr>
          <a:xfrm>
            <a:off x="7987528" y="1015068"/>
            <a:ext cx="3185297" cy="482693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KANSIKUV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kaksi sisältö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30DA8148-2735-48C4-92CF-EA3EF3017C1D}"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0"/>
            <a:ext cx="6302376" cy="972191"/>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5" y="2168525"/>
            <a:ext cx="6300788"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11"/>
          <p:cNvSpPr>
            <a:spLocks noGrp="1"/>
          </p:cNvSpPr>
          <p:nvPr>
            <p:ph sz="quarter" idx="14"/>
          </p:nvPr>
        </p:nvSpPr>
        <p:spPr>
          <a:xfrm>
            <a:off x="7532688" y="1016000"/>
            <a:ext cx="3640137"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C50C3575-9494-44C4-826F-DC6480B865DC}"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9175"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5" y="2168525"/>
            <a:ext cx="4886325"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9"/>
          <p:cNvSpPr>
            <a:spLocks noGrp="1"/>
          </p:cNvSpPr>
          <p:nvPr>
            <p:ph sz="quarter" idx="14"/>
          </p:nvPr>
        </p:nvSpPr>
        <p:spPr>
          <a:xfrm>
            <a:off x="6286500" y="2168525"/>
            <a:ext cx="4886325"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kolme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E3218796-AB8A-450B-8F8C-73B70C113336}"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47024"/>
          </a:xfrm>
        </p:spPr>
        <p:txBody>
          <a:bodyPr>
            <a:normAutofit/>
          </a:bodyPr>
          <a:lstStyle>
            <a:lvl1pPr>
              <a:defRPr sz="3000"/>
            </a:lvl1pPr>
          </a:lstStyle>
          <a:p>
            <a:r>
              <a:rPr lang="fi-FI"/>
              <a:t>Otsikko</a:t>
            </a:r>
          </a:p>
        </p:txBody>
      </p:sp>
      <p:sp>
        <p:nvSpPr>
          <p:cNvPr id="7" name="Sisällön paikkamerkki 6"/>
          <p:cNvSpPr>
            <a:spLocks noGrp="1"/>
          </p:cNvSpPr>
          <p:nvPr>
            <p:ph sz="quarter" idx="16"/>
          </p:nvPr>
        </p:nvSpPr>
        <p:spPr>
          <a:xfrm>
            <a:off x="4520129" y="2168525"/>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6"/>
          <p:cNvSpPr>
            <a:spLocks noGrp="1"/>
          </p:cNvSpPr>
          <p:nvPr>
            <p:ph sz="quarter" idx="17"/>
          </p:nvPr>
        </p:nvSpPr>
        <p:spPr>
          <a:xfrm>
            <a:off x="996779" y="2168525"/>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6"/>
          <p:cNvSpPr>
            <a:spLocks noGrp="1"/>
          </p:cNvSpPr>
          <p:nvPr>
            <p:ph sz="quarter" idx="18"/>
          </p:nvPr>
        </p:nvSpPr>
        <p:spPr>
          <a:xfrm>
            <a:off x="7987528" y="2168524"/>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38B54E8-AB46-4CDA-95EC-54CBD712C923}"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6" name="Otsikko 5"/>
          <p:cNvSpPr>
            <a:spLocks noGrp="1"/>
          </p:cNvSpPr>
          <p:nvPr>
            <p:ph type="title" hasCustomPrompt="1"/>
          </p:nvPr>
        </p:nvSpPr>
        <p:spPr>
          <a:xfrm>
            <a:off x="1017587" y="1016001"/>
            <a:ext cx="4879875" cy="963802"/>
          </a:xfrm>
        </p:spPr>
        <p:txBody>
          <a:bodyPr>
            <a:normAutofit/>
          </a:bodyPr>
          <a:lstStyle>
            <a:lvl1pPr>
              <a:defRPr sz="3000"/>
            </a:lvl1pPr>
          </a:lstStyle>
          <a:p>
            <a:r>
              <a:rPr lang="fi-FI"/>
              <a:t>Otsikko</a:t>
            </a:r>
          </a:p>
        </p:txBody>
      </p:sp>
      <p:sp>
        <p:nvSpPr>
          <p:cNvPr id="8" name="Tekstin paikkamerkki 7"/>
          <p:cNvSpPr>
            <a:spLocks noGrp="1"/>
          </p:cNvSpPr>
          <p:nvPr>
            <p:ph type="body" sz="quarter" idx="13"/>
          </p:nvPr>
        </p:nvSpPr>
        <p:spPr>
          <a:xfrm>
            <a:off x="1019176" y="2168525"/>
            <a:ext cx="4878286"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p:cNvSpPr>
            <a:spLocks noGrp="1"/>
          </p:cNvSpPr>
          <p:nvPr>
            <p:ph type="pic" sz="quarter" idx="14"/>
          </p:nvPr>
        </p:nvSpPr>
        <p:spPr>
          <a:xfrm>
            <a:off x="6283325" y="0"/>
            <a:ext cx="5908675" cy="6858000"/>
          </a:xfrm>
          <a:solidFill>
            <a:schemeClr val="bg2"/>
          </a:solidFill>
        </p:spPr>
        <p:txBody>
          <a:bodyPr/>
          <a:lstStyle/>
          <a:p>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ulistav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15547" y="1016000"/>
            <a:ext cx="10157277" cy="4826000"/>
          </a:xfrm>
        </p:spPr>
        <p:txBody>
          <a:bodyPr>
            <a:normAutofit/>
          </a:bodyPr>
          <a:lstStyle>
            <a:lvl1pPr>
              <a:defRPr sz="5000"/>
            </a:lvl1pPr>
          </a:lstStyle>
          <a:p>
            <a:r>
              <a:rPr lang="fi-FI"/>
              <a:t>Julistava tekstidia isolla tekstillä. </a:t>
            </a:r>
          </a:p>
        </p:txBody>
      </p:sp>
      <p:sp>
        <p:nvSpPr>
          <p:cNvPr id="3" name="Päivämäärän paikkamerkki 2"/>
          <p:cNvSpPr>
            <a:spLocks noGrp="1"/>
          </p:cNvSpPr>
          <p:nvPr>
            <p:ph type="dt" sz="half" idx="10"/>
          </p:nvPr>
        </p:nvSpPr>
        <p:spPr/>
        <p:txBody>
          <a:bodyPr/>
          <a:lstStyle/>
          <a:p>
            <a:fld id="{C8817BD6-AD3F-42FD-AE07-5E6F9764690D}"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Tree>
    <p:extLst>
      <p:ext uri="{BB962C8B-B14F-4D97-AF65-F5344CB8AC3E}">
        <p14:creationId xmlns:p14="http://schemas.microsoft.com/office/powerpoint/2010/main" val="989145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ipä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15548" y="1577130"/>
            <a:ext cx="10157277" cy="3724712"/>
          </a:xfrm>
        </p:spPr>
        <p:txBody>
          <a:bodyPr>
            <a:normAutofit/>
          </a:bodyPr>
          <a:lstStyle>
            <a:lvl1pPr>
              <a:lnSpc>
                <a:spcPct val="150000"/>
              </a:lnSpc>
              <a:defRPr sz="2000" b="0" baseline="0"/>
            </a:lvl1pPr>
          </a:lstStyle>
          <a:p>
            <a:r>
              <a:rPr lang="fi-FI"/>
              <a:t>Tekstidia leipätekstillä.</a:t>
            </a:r>
          </a:p>
        </p:txBody>
      </p:sp>
      <p:sp>
        <p:nvSpPr>
          <p:cNvPr id="3" name="Päivämäärän paikkamerkki 2"/>
          <p:cNvSpPr>
            <a:spLocks noGrp="1"/>
          </p:cNvSpPr>
          <p:nvPr>
            <p:ph type="dt" sz="half" idx="10"/>
          </p:nvPr>
        </p:nvSpPr>
        <p:spPr/>
        <p:txBody>
          <a:bodyPr/>
          <a:lstStyle/>
          <a:p>
            <a:fld id="{94E08B10-0AEF-4D81-BBDF-5F6BE7E3304E}"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36B9654-DE89-4E12-8CB8-5BF17C151883}"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esityksen otsikko">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81523181-EB1B-4B6E-B94F-C3528B1FF0F9}"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extLst>
      <p:ext uri="{BB962C8B-B14F-4D97-AF65-F5344CB8AC3E}">
        <p14:creationId xmlns:p14="http://schemas.microsoft.com/office/powerpoint/2010/main" val="4178467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esityksen otsikko">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309DD049-DA7D-4DA7-A757-85F8B0EEC15E}"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extLst>
      <p:ext uri="{BB962C8B-B14F-4D97-AF65-F5344CB8AC3E}">
        <p14:creationId xmlns:p14="http://schemas.microsoft.com/office/powerpoint/2010/main" val="86846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esityksen otsikko">
    <p:bg>
      <p:bgPr>
        <a:solidFill>
          <a:schemeClr val="accent3"/>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6DDCB318-E93E-4F09-9B9D-C49007AF28D9}"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extLst>
      <p:ext uri="{BB962C8B-B14F-4D97-AF65-F5344CB8AC3E}">
        <p14:creationId xmlns:p14="http://schemas.microsoft.com/office/powerpoint/2010/main" val="338355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iitos 1">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B3A79324-11F6-4843-ADF9-9F69AEFD2564}"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a:t>
            </a:r>
            <a:br>
              <a:rPr lang="fi-FI"/>
            </a:br>
            <a:r>
              <a:rPr lang="fi-FI"/>
              <a:t>Titteli</a:t>
            </a:r>
          </a:p>
        </p:txBody>
      </p:sp>
      <p:sp>
        <p:nvSpPr>
          <p:cNvPr id="14" name="Tekstiruutu 13"/>
          <p:cNvSpPr txBox="1"/>
          <p:nvPr userDrawn="1"/>
        </p:nvSpPr>
        <p:spPr>
          <a:xfrm>
            <a:off x="978629" y="2624806"/>
            <a:ext cx="7730542" cy="1015663"/>
          </a:xfrm>
          <a:prstGeom prst="rect">
            <a:avLst/>
          </a:prstGeom>
          <a:noFill/>
        </p:spPr>
        <p:txBody>
          <a:bodyPr wrap="square" rtlCol="0">
            <a:spAutoFit/>
          </a:bodyPr>
          <a:lstStyle/>
          <a:p>
            <a:r>
              <a:rPr lang="fi-FI" sz="6000" b="1" i="0" spc="300">
                <a:solidFill>
                  <a:schemeClr val="bg1"/>
                </a:solidFill>
                <a:latin typeface="+mj-lt"/>
                <a:ea typeface="GT Eesti Pro Display" charset="0"/>
                <a:cs typeface="GT Eesti Pro Display" charset="0"/>
              </a:rPr>
              <a:t>KIITOS.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1C2765F-7B73-417D-8C3A-7806AE066197}"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0225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36B9654-DE89-4E12-8CB8-5BF17C151883}"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extLst>
      <p:ext uri="{BB962C8B-B14F-4D97-AF65-F5344CB8AC3E}">
        <p14:creationId xmlns:p14="http://schemas.microsoft.com/office/powerpoint/2010/main" val="156144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iitos 2">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0001502D-992D-4659-8B02-84A58099E211}"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a:t>
            </a:r>
            <a:br>
              <a:rPr lang="fi-FI"/>
            </a:br>
            <a:r>
              <a:rPr lang="fi-FI"/>
              <a:t>Titteli</a:t>
            </a:r>
          </a:p>
        </p:txBody>
      </p:sp>
      <p:sp>
        <p:nvSpPr>
          <p:cNvPr id="9" name="Tekstiruutu 8"/>
          <p:cNvSpPr txBox="1"/>
          <p:nvPr userDrawn="1"/>
        </p:nvSpPr>
        <p:spPr>
          <a:xfrm>
            <a:off x="978629" y="2624806"/>
            <a:ext cx="7730542" cy="1015663"/>
          </a:xfrm>
          <a:prstGeom prst="rect">
            <a:avLst/>
          </a:prstGeom>
          <a:noFill/>
        </p:spPr>
        <p:txBody>
          <a:bodyPr wrap="square" rtlCol="0">
            <a:spAutoFit/>
          </a:bodyPr>
          <a:lstStyle/>
          <a:p>
            <a:r>
              <a:rPr lang="fi-FI" sz="6000" b="1" i="0" spc="300">
                <a:solidFill>
                  <a:schemeClr val="bg1"/>
                </a:solidFill>
                <a:latin typeface="+mj-lt"/>
                <a:ea typeface="GT Eesti Pro Display" charset="0"/>
                <a:cs typeface="GT Eesti Pro Display" charset="0"/>
              </a:rPr>
              <a:t>KIITOS.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esityksen otsikko">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81523181-EB1B-4B6E-B94F-C3528B1FF0F9}"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esityksen otsikko">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309DD049-DA7D-4DA7-A757-85F8B0EEC15E}"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esityksen otsikko">
    <p:bg>
      <p:bgPr>
        <a:solidFill>
          <a:schemeClr val="accent3"/>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6DDCB318-E93E-4F09-9B9D-C49007AF28D9}"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1C2765F-7B73-417D-8C3A-7806AE066197}" type="datetime1">
              <a:rPr lang="fi-FI" smtClean="0"/>
              <a:t>3.7.2026</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1147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A205C6C8-BB24-4505-9D92-965BA4B6B6E6}"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82637"/>
            <a:ext cx="1946097" cy="292897"/>
          </a:xfrm>
          <a:prstGeom prst="rect">
            <a:avLst/>
          </a:prstGeom>
        </p:spPr>
        <p:txBody>
          <a:bodyPr vert="horz" lIns="91440" tIns="45720" rIns="91440" bIns="45720" rtlCol="0" anchor="ctr"/>
          <a:lstStyle>
            <a:lvl1pPr algn="l">
              <a:defRPr sz="1200">
                <a:solidFill>
                  <a:schemeClr val="tx1">
                    <a:tint val="75000"/>
                  </a:schemeClr>
                </a:solidFill>
              </a:defRPr>
            </a:lvl1pPr>
          </a:lstStyle>
          <a:p>
            <a:fld id="{FDD68C9A-2798-4956-8179-264BFCD20498}" type="datetime1">
              <a:rPr lang="fi-FI" smtClean="0"/>
              <a:t>3.7.2026</a:t>
            </a:fld>
            <a:endParaRPr lang="fi-FI"/>
          </a:p>
        </p:txBody>
      </p:sp>
      <p:sp>
        <p:nvSpPr>
          <p:cNvPr id="6" name="Dian numeron paikkamerkki 5"/>
          <p:cNvSpPr>
            <a:spLocks noGrp="1"/>
          </p:cNvSpPr>
          <p:nvPr>
            <p:ph type="sldNum" sz="quarter" idx="4"/>
          </p:nvPr>
        </p:nvSpPr>
        <p:spPr>
          <a:xfrm>
            <a:off x="227315" y="6382637"/>
            <a:ext cx="389561" cy="292897"/>
          </a:xfrm>
          <a:prstGeom prst="rect">
            <a:avLst/>
          </a:prstGeom>
        </p:spPr>
        <p:txBody>
          <a:bodyPr vert="horz" lIns="91440" tIns="45720" rIns="91440" bIns="45720" rtlCol="0" anchor="ctr"/>
          <a:lstStyle>
            <a:lvl1pPr algn="l">
              <a:defRPr sz="1200">
                <a:solidFill>
                  <a:schemeClr val="tx1">
                    <a:tint val="75000"/>
                  </a:schemeClr>
                </a:solidFill>
              </a:defRPr>
            </a:lvl1pPr>
          </a:lstStyle>
          <a:p>
            <a:fld id="{757C7DFD-54BD-2343-93BE-85F3D645E10D}" type="slidenum">
              <a:rPr lang="fi-FI" smtClean="0"/>
              <a:pPr/>
              <a:t>‹#›</a:t>
            </a:fld>
            <a:endParaRPr lang="fi-FI"/>
          </a:p>
        </p:txBody>
      </p:sp>
      <p:pic>
        <p:nvPicPr>
          <p:cNvPr id="7" name="Kuva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9"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POP Pankin kalvopohjien uudistus</a:t>
            </a:r>
          </a:p>
        </p:txBody>
      </p:sp>
    </p:spTree>
    <p:extLst>
      <p:ext uri="{BB962C8B-B14F-4D97-AF65-F5344CB8AC3E}">
        <p14:creationId xmlns:p14="http://schemas.microsoft.com/office/powerpoint/2010/main" val="2109323013"/>
      </p:ext>
    </p:extLst>
  </p:cSld>
  <p:clrMap bg1="lt1" tx1="dk1" bg2="lt2" tx2="dk2" accent1="accent1" accent2="accent2" accent3="accent3" accent4="accent4" accent5="accent5" accent6="accent6" hlink="hlink" folHlink="folHlink"/>
  <p:sldLayoutIdLst>
    <p:sldLayoutId id="2147483667" r:id="rId1"/>
    <p:sldLayoutId id="2147483696" r:id="rId2"/>
    <p:sldLayoutId id="2147483709" r:id="rId3"/>
    <p:sldLayoutId id="2147483710" r:id="rId4"/>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63B5BC7F-50CC-4F1E-B35D-82A5571FB746}"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2"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extLst>
      <p:ext uri="{BB962C8B-B14F-4D97-AF65-F5344CB8AC3E}">
        <p14:creationId xmlns:p14="http://schemas.microsoft.com/office/powerpoint/2010/main" val="18349674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3" r:id="rId4"/>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B1D661CD-635E-4B07-B3EA-092BE1FDA8A5}"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2"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extLst>
      <p:ext uri="{BB962C8B-B14F-4D97-AF65-F5344CB8AC3E}">
        <p14:creationId xmlns:p14="http://schemas.microsoft.com/office/powerpoint/2010/main" val="434900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1" r:id="rId3"/>
    <p:sldLayoutId id="2147483721" r:id="rId4"/>
    <p:sldLayoutId id="2147483728" r:id="rId5"/>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277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accent1"/>
                </a:solidFill>
              </a:defRPr>
            </a:lvl1pPr>
          </a:lstStyle>
          <a:p>
            <a:fld id="{28A4A5DF-86C1-4055-8F7B-15FEAC918EA0}" type="datetime1">
              <a:rPr lang="fi-FI" smtClean="0"/>
              <a:t>3.7.2026</a:t>
            </a:fld>
            <a:endParaRPr lang="fi-FI"/>
          </a:p>
        </p:txBody>
      </p:sp>
      <p:sp>
        <p:nvSpPr>
          <p:cNvPr id="6"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accent1"/>
                </a:solidFill>
              </a:defRPr>
            </a:lvl1pPr>
          </a:lstStyle>
          <a:p>
            <a:fld id="{757C7DFD-54BD-2343-93BE-85F3D645E10D}" type="slidenum">
              <a:rPr lang="fi-FI" smtClean="0"/>
              <a:pPr/>
              <a:t>‹#›</a:t>
            </a:fld>
            <a:endParaRPr lang="fi-FI"/>
          </a:p>
        </p:txBody>
      </p:sp>
      <p:pic>
        <p:nvPicPr>
          <p:cNvPr id="7" name="Kuva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640579" y="6311900"/>
            <a:ext cx="1344250" cy="329848"/>
          </a:xfrm>
          <a:prstGeom prst="rect">
            <a:avLst/>
          </a:prstGeom>
        </p:spPr>
      </p:pic>
      <p:sp>
        <p:nvSpPr>
          <p:cNvPr id="9"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accent1"/>
                </a:solidFill>
              </a:defRPr>
            </a:lvl1pPr>
          </a:lstStyle>
          <a:p>
            <a:r>
              <a:rPr lang="fi-FI"/>
              <a:t>POP Pankin kalvopohjien uudistus</a:t>
            </a:r>
          </a:p>
        </p:txBody>
      </p:sp>
    </p:spTree>
    <p:extLst>
      <p:ext uri="{BB962C8B-B14F-4D97-AF65-F5344CB8AC3E}">
        <p14:creationId xmlns:p14="http://schemas.microsoft.com/office/powerpoint/2010/main" val="585132147"/>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690" r:id="rId3"/>
    <p:sldLayoutId id="2147483708" r:id="rId4"/>
    <p:sldLayoutId id="2147483687" r:id="rId5"/>
    <p:sldLayoutId id="2147483699" r:id="rId6"/>
    <p:sldLayoutId id="2147483682" r:id="rId7"/>
    <p:sldLayoutId id="2147483683" r:id="rId8"/>
    <p:sldLayoutId id="2147483685" r:id="rId9"/>
    <p:sldLayoutId id="2147483684" r:id="rId10"/>
    <p:sldLayoutId id="2147483675" r:id="rId11"/>
    <p:sldLayoutId id="2147483686" r:id="rId12"/>
    <p:sldLayoutId id="2147483689" r:id="rId13"/>
  </p:sldLayoutIdLst>
  <p:hf hdr="0" ft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500"/>
        </a:spcAft>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500"/>
        </a:spcAft>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84" userDrawn="1">
          <p15:clr>
            <a:srgbClr val="F26B43"/>
          </p15:clr>
        </p15:guide>
        <p15:guide id="2" orient="horz" pos="640" userDrawn="1">
          <p15:clr>
            <a:srgbClr val="F26B43"/>
          </p15:clr>
        </p15:guide>
        <p15:guide id="3" orient="horz" pos="3680" userDrawn="1">
          <p15:clr>
            <a:srgbClr val="F26B43"/>
          </p15:clr>
        </p15:guide>
        <p15:guide id="4" orient="horz" pos="2160" userDrawn="1">
          <p15:clr>
            <a:srgbClr val="F26B43"/>
          </p15:clr>
        </p15:guide>
        <p15:guide id="5" orient="horz" pos="1366" userDrawn="1">
          <p15:clr>
            <a:srgbClr val="F26B43"/>
          </p15:clr>
        </p15:guide>
        <p15:guide id="6" pos="642" userDrawn="1">
          <p15:clr>
            <a:srgbClr val="F26B43"/>
          </p15:clr>
        </p15:guide>
        <p15:guide id="7" pos="7038" userDrawn="1">
          <p15:clr>
            <a:srgbClr val="F26B43"/>
          </p15:clr>
        </p15:guide>
        <p15:guide id="8" orient="horz" pos="2908" userDrawn="1">
          <p15:clr>
            <a:srgbClr val="F26B43"/>
          </p15:clr>
        </p15:guide>
        <p15:guide id="9" pos="3840" userDrawn="1">
          <p15:clr>
            <a:srgbClr val="F26B43"/>
          </p15:clr>
        </p15:guide>
        <p15:guide id="10" pos="5450" userDrawn="1">
          <p15:clr>
            <a:srgbClr val="F26B43"/>
          </p15:clr>
        </p15:guide>
        <p15:guide id="11" pos="1391" userDrawn="1">
          <p15:clr>
            <a:srgbClr val="F26B43"/>
          </p15:clr>
        </p15:guide>
        <p15:guide id="12" pos="2978" userDrawn="1">
          <p15:clr>
            <a:srgbClr val="F26B43"/>
          </p15:clr>
        </p15:guide>
        <p15:guide id="13" pos="4611" userDrawn="1">
          <p15:clr>
            <a:srgbClr val="F26B43"/>
          </p15:clr>
        </p15:guide>
        <p15:guide id="14" pos="628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63B5BC7F-50CC-4F1E-B35D-82A5571FB746}" type="datetime1">
              <a:rPr lang="fi-FI" smtClean="0"/>
              <a:t>3.7.2026</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2"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extLst>
      <p:ext uri="{BB962C8B-B14F-4D97-AF65-F5344CB8AC3E}">
        <p14:creationId xmlns:p14="http://schemas.microsoft.com/office/powerpoint/2010/main" val="15326046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poppankki.fi/en/investors/information-for-investors/investor-relations/credit-rating"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building, sky, outdoor&#10;&#10;Description automatically generated">
            <a:extLst>
              <a:ext uri="{FF2B5EF4-FFF2-40B4-BE49-F238E27FC236}">
                <a16:creationId xmlns:a16="http://schemas.microsoft.com/office/drawing/2014/main" id="{2EAF8DEC-5341-47EE-A5DF-CCA94C6E0FAB}"/>
              </a:ext>
            </a:extLst>
          </p:cNvPr>
          <p:cNvPicPr>
            <a:picLocks noChangeAspect="1"/>
          </p:cNvPicPr>
          <p:nvPr/>
        </p:nvPicPr>
        <p:blipFill rotWithShape="1">
          <a:blip r:embed="rId3"/>
          <a:srcRect l="-814" t="5401" r="768" b="6265"/>
          <a:stretch/>
        </p:blipFill>
        <p:spPr>
          <a:xfrm>
            <a:off x="-104775" y="-865"/>
            <a:ext cx="12308182" cy="7291438"/>
          </a:xfrm>
          <a:prstGeom prst="rect">
            <a:avLst/>
          </a:prstGeom>
        </p:spPr>
      </p:pic>
      <p:sp>
        <p:nvSpPr>
          <p:cNvPr id="3" name="Slide Number Placeholder 2">
            <a:extLst>
              <a:ext uri="{FF2B5EF4-FFF2-40B4-BE49-F238E27FC236}">
                <a16:creationId xmlns:a16="http://schemas.microsoft.com/office/drawing/2014/main" id="{A887E9F5-7E60-48D2-B2AD-8B1CA1F3ED6D}"/>
              </a:ext>
            </a:extLst>
          </p:cNvPr>
          <p:cNvSpPr>
            <a:spLocks noGrp="1"/>
          </p:cNvSpPr>
          <p:nvPr>
            <p:ph type="sldNum" sz="quarter" idx="11"/>
          </p:nvPr>
        </p:nvSpPr>
        <p:spPr/>
        <p:txBody>
          <a:bodyPr/>
          <a:lstStyle/>
          <a:p>
            <a:fld id="{757C7DFD-54BD-2343-93BE-85F3D645E10D}" type="slidenum">
              <a:rPr lang="fi-FI" smtClean="0"/>
              <a:pPr/>
              <a:t>1</a:t>
            </a:fld>
            <a:endParaRPr lang="fi-FI"/>
          </a:p>
        </p:txBody>
      </p:sp>
      <p:sp>
        <p:nvSpPr>
          <p:cNvPr id="7" name="Otsikko 1">
            <a:extLst>
              <a:ext uri="{FF2B5EF4-FFF2-40B4-BE49-F238E27FC236}">
                <a16:creationId xmlns:a16="http://schemas.microsoft.com/office/drawing/2014/main" id="{57E6C79F-38A7-4565-BC2A-3385DC87D4AD}"/>
              </a:ext>
            </a:extLst>
          </p:cNvPr>
          <p:cNvSpPr>
            <a:spLocks noGrp="1"/>
          </p:cNvSpPr>
          <p:nvPr>
            <p:ph type="title"/>
          </p:nvPr>
        </p:nvSpPr>
        <p:spPr>
          <a:xfrm>
            <a:off x="0" y="324"/>
            <a:ext cx="12209499" cy="7292057"/>
          </a:xfrm>
          <a:solidFill>
            <a:srgbClr val="652B8E">
              <a:alpha val="60000"/>
            </a:srgbClr>
          </a:solidFill>
          <a:effectLst>
            <a:outerShdw blurRad="50800" dist="50800" dir="5400000" algn="ctr" rotWithShape="0">
              <a:schemeClr val="bg1">
                <a:lumMod val="50000"/>
              </a:schemeClr>
            </a:outerShdw>
          </a:effectLst>
        </p:spPr>
        <p:txBody>
          <a:bodyPr>
            <a:normAutofit/>
          </a:bodyPr>
          <a:lstStyle/>
          <a:p>
            <a:pPr algn="ctr"/>
            <a:r>
              <a:rPr lang="en-GB" sz="4000" dirty="0">
                <a:solidFill>
                  <a:schemeClr val="bg1"/>
                </a:solidFill>
                <a:latin typeface="Arial"/>
                <a:cs typeface="Arial"/>
              </a:rPr>
              <a:t>POP Mortgage Bank </a:t>
            </a:r>
            <a:br>
              <a:rPr lang="en-GB" sz="4000" dirty="0">
                <a:latin typeface="Arial" panose="020B0604020202020204" pitchFamily="34" charset="0"/>
                <a:cs typeface="Arial" panose="020B0604020202020204" pitchFamily="34" charset="0"/>
              </a:rPr>
            </a:br>
            <a:r>
              <a:rPr lang="en-GB" sz="4000" dirty="0">
                <a:solidFill>
                  <a:schemeClr val="bg1"/>
                </a:solidFill>
                <a:latin typeface="Arial"/>
                <a:cs typeface="Arial"/>
              </a:rPr>
              <a:t>Cover Pool Report</a:t>
            </a:r>
            <a:br>
              <a:rPr lang="en-GB"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solidFill>
                  <a:schemeClr val="bg1"/>
                </a:solidFill>
                <a:latin typeface="Arial"/>
                <a:cs typeface="Arial"/>
              </a:rPr>
              <a:t>Q2/2026</a:t>
            </a:r>
            <a:endParaRPr lang="en-GB" sz="16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743B3F58-4611-4A8B-8F1B-384A695966C3}"/>
              </a:ext>
            </a:extLst>
          </p:cNvPr>
          <p:cNvPicPr>
            <a:picLocks noChangeAspect="1"/>
          </p:cNvPicPr>
          <p:nvPr/>
        </p:nvPicPr>
        <p:blipFill>
          <a:blip r:embed="rId4"/>
          <a:stretch>
            <a:fillRect/>
          </a:stretch>
        </p:blipFill>
        <p:spPr>
          <a:xfrm>
            <a:off x="10190376" y="6273939"/>
            <a:ext cx="1294524" cy="291343"/>
          </a:xfrm>
          <a:prstGeom prst="rect">
            <a:avLst/>
          </a:prstGeom>
        </p:spPr>
      </p:pic>
    </p:spTree>
    <p:extLst>
      <p:ext uri="{BB962C8B-B14F-4D97-AF65-F5344CB8AC3E}">
        <p14:creationId xmlns:p14="http://schemas.microsoft.com/office/powerpoint/2010/main" val="274445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CD7ABB-96B6-4053-9CAC-9E081A45372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4" name="Otsikko 4">
            <a:extLst>
              <a:ext uri="{FF2B5EF4-FFF2-40B4-BE49-F238E27FC236}">
                <a16:creationId xmlns:a16="http://schemas.microsoft.com/office/drawing/2014/main" id="{A5182D83-4D71-4973-855F-9948F5D95F71}"/>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8" name="Otsikko 4">
            <a:extLst>
              <a:ext uri="{FF2B5EF4-FFF2-40B4-BE49-F238E27FC236}">
                <a16:creationId xmlns:a16="http://schemas.microsoft.com/office/drawing/2014/main" id="{A6F0F3E8-C75F-4439-A84B-6AE770C72D50}"/>
              </a:ext>
            </a:extLst>
          </p:cNvPr>
          <p:cNvSpPr txBox="1">
            <a:spLocks/>
          </p:cNvSpPr>
          <p:nvPr/>
        </p:nvSpPr>
        <p:spPr>
          <a:xfrm>
            <a:off x="1016605" y="498445"/>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rPr>
              <a:t>POP Bank Group and POP Mortgage Bank Plc</a:t>
            </a: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30" name="Content Placeholder 3">
            <a:extLst>
              <a:ext uri="{FF2B5EF4-FFF2-40B4-BE49-F238E27FC236}">
                <a16:creationId xmlns:a16="http://schemas.microsoft.com/office/drawing/2014/main" id="{9C1A721C-04D2-4777-8A74-98B8D412EFFE}"/>
              </a:ext>
            </a:extLst>
          </p:cNvPr>
          <p:cNvSpPr txBox="1">
            <a:spLocks/>
          </p:cNvSpPr>
          <p:nvPr/>
        </p:nvSpPr>
        <p:spPr>
          <a:xfrm>
            <a:off x="6911459" y="1590963"/>
            <a:ext cx="4949108" cy="4463607"/>
          </a:xfrm>
          <a:prstGeom prst="rect">
            <a:avLst/>
          </a:prstGeom>
        </p:spPr>
        <p:txBody>
          <a:bodyPr lIns="91440" tIns="45720" rIns="91440" bIns="45720" anchor="t">
            <a:normAutofit lnSpcReduction="10000"/>
          </a:bodyPr>
          <a:lstStyle>
            <a:lvl1pPr marL="228600" indent="-228600" algn="l" defTabSz="914400" rtl="0" eaLnBrk="1" latinLnBrk="0" hangingPunct="1">
              <a:lnSpc>
                <a:spcPct val="100000"/>
              </a:lnSpc>
              <a:spcBef>
                <a:spcPts val="800"/>
              </a:spcBef>
              <a:spcAft>
                <a:spcPts val="500"/>
              </a:spcAft>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500"/>
              </a:spcAft>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800"/>
              </a:spcBef>
              <a:spcAft>
                <a:spcPts val="500"/>
              </a:spcAft>
              <a:buClrTx/>
              <a:buSzTx/>
              <a:buFont typeface="Arial"/>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The POP Bank Group consists of the member cooperative banks (POP Banks) of the POPC (POP Bank Centre coop), the POPC and organizations under their control. POPC, the central institution, is responsible for the group steering and supervision in accordance with the Act on the Amalgamation of Deposit Banks</a:t>
            </a: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POPMB (POP Mortgage Bank Plc) acts as the mortgage bank and a member cooperative bank of the POP Bank Group</a:t>
            </a: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The POP Bank Centre coop has a 100% ownership of POPMB. POPMB falls within the joint liability of the POP Bank Group</a:t>
            </a: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POP Mortgage Bank Plc is committed to continuously maintain an overcollateralization at a level commensurate with the S&amp;P rating level of ‘AAA’</a:t>
            </a: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The minimum overcollateralization required by law is 2% (Covered Bond Act)</a:t>
            </a: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POP Mortgage Bank rating report can be found on the banks’ website </a:t>
            </a:r>
            <a:r>
              <a:rPr kumimoji="0" lang="en-US" sz="1200" b="0" i="0" u="none" strike="noStrike" kern="1200" cap="none" spc="0" normalizeH="0" baseline="0" noProof="0" dirty="0">
                <a:ln>
                  <a:noFill/>
                </a:ln>
                <a:solidFill>
                  <a:srgbClr val="4D4D4D"/>
                </a:solidFill>
                <a:effectLst/>
                <a:uLnTx/>
                <a:uFillTx/>
                <a:latin typeface="Arial"/>
                <a:ea typeface="+mn-ea"/>
                <a:cs typeface="Arial"/>
                <a:hlinkClick r:id="rId3">
                  <a:extLst>
                    <a:ext uri="{A12FA001-AC4F-418D-AE19-62706E023703}">
                      <ahyp:hlinkClr xmlns:ahyp="http://schemas.microsoft.com/office/drawing/2018/hyperlinkcolor" val="tx"/>
                    </a:ext>
                  </a:extLst>
                </a:hlinkClick>
              </a:rPr>
              <a:t>https://www.poppankki.fi/en/investors/information-for-investors/investor-relations/credit-rating</a:t>
            </a:r>
            <a:endParaRPr kumimoji="0" lang="en-US" sz="15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3" name="Group 2">
            <a:extLst>
              <a:ext uri="{FF2B5EF4-FFF2-40B4-BE49-F238E27FC236}">
                <a16:creationId xmlns:a16="http://schemas.microsoft.com/office/drawing/2014/main" id="{1AEC0A11-4099-F9A1-0C9E-6BC5F8F357A8}"/>
              </a:ext>
            </a:extLst>
          </p:cNvPr>
          <p:cNvGrpSpPr/>
          <p:nvPr/>
        </p:nvGrpSpPr>
        <p:grpSpPr>
          <a:xfrm>
            <a:off x="571276" y="1590963"/>
            <a:ext cx="6340183" cy="4315151"/>
            <a:chOff x="628785" y="1341865"/>
            <a:chExt cx="6737072" cy="4554115"/>
          </a:xfrm>
        </p:grpSpPr>
        <p:grpSp>
          <p:nvGrpSpPr>
            <p:cNvPr id="5" name="Group 4">
              <a:extLst>
                <a:ext uri="{FF2B5EF4-FFF2-40B4-BE49-F238E27FC236}">
                  <a16:creationId xmlns:a16="http://schemas.microsoft.com/office/drawing/2014/main" id="{81DC035F-D49F-19F3-742A-8A7E525492B3}"/>
                </a:ext>
              </a:extLst>
            </p:cNvPr>
            <p:cNvGrpSpPr/>
            <p:nvPr/>
          </p:nvGrpSpPr>
          <p:grpSpPr>
            <a:xfrm>
              <a:off x="628785" y="1341865"/>
              <a:ext cx="6737072" cy="4554115"/>
              <a:chOff x="967371" y="851525"/>
              <a:chExt cx="6737072" cy="4554115"/>
            </a:xfrm>
          </p:grpSpPr>
          <p:grpSp>
            <p:nvGrpSpPr>
              <p:cNvPr id="12" name="Group 11">
                <a:extLst>
                  <a:ext uri="{FF2B5EF4-FFF2-40B4-BE49-F238E27FC236}">
                    <a16:creationId xmlns:a16="http://schemas.microsoft.com/office/drawing/2014/main" id="{A365F63E-2DE7-AE86-44E1-B64292B99DCA}"/>
                  </a:ext>
                </a:extLst>
              </p:cNvPr>
              <p:cNvGrpSpPr/>
              <p:nvPr/>
            </p:nvGrpSpPr>
            <p:grpSpPr>
              <a:xfrm>
                <a:off x="967371" y="851525"/>
                <a:ext cx="6737072" cy="4554115"/>
                <a:chOff x="967371" y="851525"/>
                <a:chExt cx="6737072" cy="4554115"/>
              </a:xfrm>
            </p:grpSpPr>
            <p:grpSp>
              <p:nvGrpSpPr>
                <p:cNvPr id="15" name="Group 14">
                  <a:extLst>
                    <a:ext uri="{FF2B5EF4-FFF2-40B4-BE49-F238E27FC236}">
                      <a16:creationId xmlns:a16="http://schemas.microsoft.com/office/drawing/2014/main" id="{0CF0A762-8952-2BB9-1745-577974E48393}"/>
                    </a:ext>
                  </a:extLst>
                </p:cNvPr>
                <p:cNvGrpSpPr/>
                <p:nvPr/>
              </p:nvGrpSpPr>
              <p:grpSpPr>
                <a:xfrm>
                  <a:off x="967371" y="851525"/>
                  <a:ext cx="6737072" cy="4554115"/>
                  <a:chOff x="984529" y="865941"/>
                  <a:chExt cx="7709285" cy="4554115"/>
                </a:xfrm>
              </p:grpSpPr>
              <p:sp>
                <p:nvSpPr>
                  <p:cNvPr id="21" name="Rectangle 20">
                    <a:extLst>
                      <a:ext uri="{FF2B5EF4-FFF2-40B4-BE49-F238E27FC236}">
                        <a16:creationId xmlns:a16="http://schemas.microsoft.com/office/drawing/2014/main" id="{5548CA08-9272-66E8-3C9C-A82A8A75EDC9}"/>
                      </a:ext>
                    </a:extLst>
                  </p:cNvPr>
                  <p:cNvSpPr/>
                  <p:nvPr/>
                </p:nvSpPr>
                <p:spPr>
                  <a:xfrm>
                    <a:off x="984529" y="865941"/>
                    <a:ext cx="7709285" cy="45541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ea typeface="+mn-ea"/>
                      <a:cs typeface="+mn-cs"/>
                    </a:endParaRPr>
                  </a:p>
                </p:txBody>
              </p:sp>
              <p:grpSp>
                <p:nvGrpSpPr>
                  <p:cNvPr id="22" name="Group 21">
                    <a:extLst>
                      <a:ext uri="{FF2B5EF4-FFF2-40B4-BE49-F238E27FC236}">
                        <a16:creationId xmlns:a16="http://schemas.microsoft.com/office/drawing/2014/main" id="{FB0461BF-FD21-1186-5D7F-80F2B6029FA7}"/>
                      </a:ext>
                    </a:extLst>
                  </p:cNvPr>
                  <p:cNvGrpSpPr/>
                  <p:nvPr/>
                </p:nvGrpSpPr>
                <p:grpSpPr>
                  <a:xfrm>
                    <a:off x="1103372" y="1160007"/>
                    <a:ext cx="7466523" cy="4163235"/>
                    <a:chOff x="1103372" y="1160007"/>
                    <a:chExt cx="7466523" cy="4163235"/>
                  </a:xfrm>
                </p:grpSpPr>
                <p:sp>
                  <p:nvSpPr>
                    <p:cNvPr id="23" name="Rectangle 22">
                      <a:extLst>
                        <a:ext uri="{FF2B5EF4-FFF2-40B4-BE49-F238E27FC236}">
                          <a16:creationId xmlns:a16="http://schemas.microsoft.com/office/drawing/2014/main" id="{942F36AD-1699-09CD-3BEE-F37E7FD8253B}"/>
                        </a:ext>
                      </a:extLst>
                    </p:cNvPr>
                    <p:cNvSpPr/>
                    <p:nvPr/>
                  </p:nvSpPr>
                  <p:spPr>
                    <a:xfrm>
                      <a:off x="1103372" y="1653699"/>
                      <a:ext cx="7466523" cy="3036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ea typeface="+mn-ea"/>
                        <a:cs typeface="+mn-cs"/>
                      </a:endParaRPr>
                    </a:p>
                  </p:txBody>
                </p:sp>
                <p:grpSp>
                  <p:nvGrpSpPr>
                    <p:cNvPr id="24" name="Group 23">
                      <a:extLst>
                        <a:ext uri="{FF2B5EF4-FFF2-40B4-BE49-F238E27FC236}">
                          <a16:creationId xmlns:a16="http://schemas.microsoft.com/office/drawing/2014/main" id="{1B31C009-47E8-86EA-B376-D138C2A6BBC9}"/>
                        </a:ext>
                      </a:extLst>
                    </p:cNvPr>
                    <p:cNvGrpSpPr/>
                    <p:nvPr/>
                  </p:nvGrpSpPr>
                  <p:grpSpPr>
                    <a:xfrm>
                      <a:off x="1187739" y="1740596"/>
                      <a:ext cx="5416717" cy="2893851"/>
                      <a:chOff x="1233787" y="2025673"/>
                      <a:chExt cx="5416717" cy="2893851"/>
                    </a:xfrm>
                  </p:grpSpPr>
                  <p:sp>
                    <p:nvSpPr>
                      <p:cNvPr id="32" name="Rectangle 31">
                        <a:extLst>
                          <a:ext uri="{FF2B5EF4-FFF2-40B4-BE49-F238E27FC236}">
                            <a16:creationId xmlns:a16="http://schemas.microsoft.com/office/drawing/2014/main" id="{83AAF0AD-6AEB-53AD-A26A-8676F1F6B357}"/>
                          </a:ext>
                        </a:extLst>
                      </p:cNvPr>
                      <p:cNvSpPr/>
                      <p:nvPr/>
                    </p:nvSpPr>
                    <p:spPr>
                      <a:xfrm>
                        <a:off x="1364730" y="2537459"/>
                        <a:ext cx="4270537" cy="2382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3" name="TextBox 32">
                        <a:extLst>
                          <a:ext uri="{FF2B5EF4-FFF2-40B4-BE49-F238E27FC236}">
                            <a16:creationId xmlns:a16="http://schemas.microsoft.com/office/drawing/2014/main" id="{912C091A-580F-D9BF-225A-05EAB8F96B17}"/>
                          </a:ext>
                        </a:extLst>
                      </p:cNvPr>
                      <p:cNvSpPr txBox="1"/>
                      <p:nvPr/>
                    </p:nvSpPr>
                    <p:spPr>
                      <a:xfrm>
                        <a:off x="1233787" y="2025673"/>
                        <a:ext cx="54167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all" spc="0" normalizeH="0" baseline="0" noProof="0">
                            <a:ln>
                              <a:noFill/>
                            </a:ln>
                            <a:solidFill>
                              <a:srgbClr val="CBCBCB">
                                <a:lumMod val="50000"/>
                              </a:srgbClr>
                            </a:solidFill>
                            <a:effectLst/>
                            <a:uLnTx/>
                            <a:uFillTx/>
                            <a:latin typeface="Arial Black" panose="020B0A04020102020204" pitchFamily="34" charset="0"/>
                            <a:ea typeface="GT Eesti Pro Display" charset="0"/>
                            <a:cs typeface="GT Eesti Pro Display" charset="0"/>
                          </a:rPr>
                          <a:t>The amalgamation of POP Banks </a:t>
                        </a:r>
                      </a:p>
                    </p:txBody>
                  </p:sp>
                  <p:sp>
                    <p:nvSpPr>
                      <p:cNvPr id="34" name="TextBox 33">
                        <a:extLst>
                          <a:ext uri="{FF2B5EF4-FFF2-40B4-BE49-F238E27FC236}">
                            <a16:creationId xmlns:a16="http://schemas.microsoft.com/office/drawing/2014/main" id="{86DC47A4-0DE7-992B-417F-E96F143554B7}"/>
                          </a:ext>
                        </a:extLst>
                      </p:cNvPr>
                      <p:cNvSpPr txBox="1"/>
                      <p:nvPr/>
                    </p:nvSpPr>
                    <p:spPr>
                      <a:xfrm>
                        <a:off x="1671125" y="2861011"/>
                        <a:ext cx="372715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rial Black" panose="020B0A04020102020204" pitchFamily="34" charset="0"/>
                            <a:ea typeface="GT Eesti Pro Display" charset="0"/>
                            <a:cs typeface="GT Eesti Pro Display" charset="0"/>
                          </a:rPr>
                          <a:t>MEMBER COOPERATIVE BANKS </a:t>
                        </a:r>
                        <a:br>
                          <a:rPr kumimoji="0" lang="en-GB" sz="1000" b="1" i="0" u="none" strike="noStrike" kern="1200" cap="none" spc="0" normalizeH="0" baseline="0" noProof="0">
                            <a:ln>
                              <a:noFill/>
                            </a:ln>
                            <a:solidFill>
                              <a:srgbClr val="000000"/>
                            </a:solidFill>
                            <a:effectLst/>
                            <a:uLnTx/>
                            <a:uFillTx/>
                            <a:latin typeface="GT Eesti Pro Display" charset="0"/>
                            <a:ea typeface="GT Eesti Pro Display" charset="0"/>
                            <a:cs typeface="GT Eesti Pro Display" charset="0"/>
                          </a:rPr>
                        </a:b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rPr>
                          <a:t>Member credit institutions</a:t>
                        </a:r>
                      </a:p>
                    </p:txBody>
                  </p:sp>
                  <p:sp>
                    <p:nvSpPr>
                      <p:cNvPr id="35" name="TextBox 34">
                        <a:extLst>
                          <a:ext uri="{FF2B5EF4-FFF2-40B4-BE49-F238E27FC236}">
                            <a16:creationId xmlns:a16="http://schemas.microsoft.com/office/drawing/2014/main" id="{90E90C7C-C826-91F4-F6B7-4DC70F6E6FC8}"/>
                          </a:ext>
                        </a:extLst>
                      </p:cNvPr>
                      <p:cNvSpPr txBox="1"/>
                      <p:nvPr/>
                    </p:nvSpPr>
                    <p:spPr>
                      <a:xfrm>
                        <a:off x="1671125" y="3440978"/>
                        <a:ext cx="372713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rial Black" panose="020B0A04020102020204" pitchFamily="34" charset="0"/>
                            <a:ea typeface="GT Eesti Pro Display" charset="0"/>
                            <a:cs typeface="GT Eesti Pro Display" charset="0"/>
                          </a:rPr>
                          <a:t>POP BANK CENTRE COOP</a:t>
                        </a:r>
                        <a:br>
                          <a:rPr kumimoji="0" lang="en-GB" sz="1000" b="1" i="0" u="none" strike="noStrike" kern="1200" cap="none" spc="0" normalizeH="0" baseline="0" noProof="0">
                            <a:ln>
                              <a:noFill/>
                            </a:ln>
                            <a:solidFill>
                              <a:srgbClr val="000000"/>
                            </a:solidFill>
                            <a:effectLst/>
                            <a:uLnTx/>
                            <a:uFillTx/>
                            <a:latin typeface="GT Eesti Pro Display" charset="0"/>
                            <a:ea typeface="GT Eesti Pro Display" charset="0"/>
                            <a:cs typeface="GT Eesti Pro Display" charset="0"/>
                          </a:rPr>
                        </a:b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rPr>
                          <a:t>Central institution</a:t>
                        </a:r>
                      </a:p>
                    </p:txBody>
                  </p:sp>
                  <p:sp>
                    <p:nvSpPr>
                      <p:cNvPr id="37" name="Rectangle 36">
                        <a:extLst>
                          <a:ext uri="{FF2B5EF4-FFF2-40B4-BE49-F238E27FC236}">
                            <a16:creationId xmlns:a16="http://schemas.microsoft.com/office/drawing/2014/main" id="{5C573233-6876-46E6-E156-D7A8CEEC90FF}"/>
                          </a:ext>
                        </a:extLst>
                      </p:cNvPr>
                      <p:cNvSpPr/>
                      <p:nvPr/>
                    </p:nvSpPr>
                    <p:spPr>
                      <a:xfrm>
                        <a:off x="1405964" y="4126933"/>
                        <a:ext cx="1985186" cy="65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8" name="TextBox 37">
                        <a:extLst>
                          <a:ext uri="{FF2B5EF4-FFF2-40B4-BE49-F238E27FC236}">
                            <a16:creationId xmlns:a16="http://schemas.microsoft.com/office/drawing/2014/main" id="{5C379E0E-22CF-8732-4541-4195845EE806}"/>
                          </a:ext>
                        </a:extLst>
                      </p:cNvPr>
                      <p:cNvSpPr txBox="1"/>
                      <p:nvPr/>
                    </p:nvSpPr>
                    <p:spPr>
                      <a:xfrm>
                        <a:off x="1457755" y="4196258"/>
                        <a:ext cx="1726908" cy="5078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Black" panose="020B0A04020102020204" pitchFamily="34" charset="0"/>
                            <a:ea typeface="GT Eesti Pro Display" charset="0"/>
                            <a:cs typeface="GT Eesti Pro Display" charset="0"/>
                          </a:rPr>
                          <a:t>BONUM BANK PLC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rPr>
                          <a:t>Central credit institution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rPr>
                          <a:t>Member credit institutions</a:t>
                        </a:r>
                      </a:p>
                    </p:txBody>
                  </p:sp>
                  <p:sp>
                    <p:nvSpPr>
                      <p:cNvPr id="39" name="TextBox 38">
                        <a:extLst>
                          <a:ext uri="{FF2B5EF4-FFF2-40B4-BE49-F238E27FC236}">
                            <a16:creationId xmlns:a16="http://schemas.microsoft.com/office/drawing/2014/main" id="{3536CD7B-18B4-A999-6616-D838BD6E2639}"/>
                          </a:ext>
                        </a:extLst>
                      </p:cNvPr>
                      <p:cNvSpPr txBox="1"/>
                      <p:nvPr/>
                    </p:nvSpPr>
                    <p:spPr>
                      <a:xfrm>
                        <a:off x="3442942" y="4129531"/>
                        <a:ext cx="2109660"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endParaRPr>
                      </a:p>
                    </p:txBody>
                  </p:sp>
                </p:grpSp>
                <p:sp>
                  <p:nvSpPr>
                    <p:cNvPr id="25" name="TextBox 24">
                      <a:extLst>
                        <a:ext uri="{FF2B5EF4-FFF2-40B4-BE49-F238E27FC236}">
                          <a16:creationId xmlns:a16="http://schemas.microsoft.com/office/drawing/2014/main" id="{272FB111-05D1-3C82-8509-7E48CB2DB071}"/>
                        </a:ext>
                      </a:extLst>
                    </p:cNvPr>
                    <p:cNvSpPr txBox="1"/>
                    <p:nvPr/>
                  </p:nvSpPr>
                  <p:spPr>
                    <a:xfrm>
                      <a:off x="5889146" y="2397726"/>
                      <a:ext cx="2603996" cy="730969"/>
                    </a:xfrm>
                    <a:prstGeom prst="rect">
                      <a:avLst/>
                    </a:prstGeom>
                    <a:solidFill>
                      <a:schemeClr val="accent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050" b="1" i="0" u="none" strike="noStrike" kern="1200" cap="none" spc="0" normalizeH="0" baseline="0" noProof="0">
                          <a:ln>
                            <a:noFill/>
                          </a:ln>
                          <a:solidFill>
                            <a:srgbClr val="FFFFFF"/>
                          </a:solidFill>
                          <a:effectLst/>
                          <a:uLnTx/>
                          <a:uFillTx/>
                          <a:latin typeface="Arial" panose="020B0604020202020204" pitchFamily="34" charset="0"/>
                          <a:ea typeface="GT Eesti Pro Display" charset="0"/>
                          <a:cs typeface="Arial" panose="020B0604020202020204" pitchFamily="34" charset="0"/>
                        </a:rPr>
                      </a:b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GT Eesti Pro Display" charset="0"/>
                          <a:cs typeface="Arial" panose="020B0604020202020204" pitchFamily="34" charset="0"/>
                        </a:rPr>
                        <a:t>Companies included in the</a:t>
                      </a:r>
                      <a:b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GT Eesti Pro Display" charset="0"/>
                          <a:cs typeface="Arial" panose="020B0604020202020204" pitchFamily="34" charset="0"/>
                        </a:rPr>
                      </a:b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GT Eesti Pro Display" charset="0"/>
                          <a:cs typeface="Arial" panose="020B0604020202020204" pitchFamily="34" charset="0"/>
                        </a:rPr>
                        <a:t>consolidated groups</a:t>
                      </a:r>
                      <a:b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GT Eesti Pro Display" charset="0"/>
                          <a:cs typeface="Arial" panose="020B0604020202020204" pitchFamily="34" charset="0"/>
                        </a:rPr>
                      </a:br>
                      <a:endParaRPr kumimoji="0" lang="en-GB" sz="10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endParaRPr>
                    </a:p>
                  </p:txBody>
                </p:sp>
                <p:sp>
                  <p:nvSpPr>
                    <p:cNvPr id="27" name="TextBox 26">
                      <a:extLst>
                        <a:ext uri="{FF2B5EF4-FFF2-40B4-BE49-F238E27FC236}">
                          <a16:creationId xmlns:a16="http://schemas.microsoft.com/office/drawing/2014/main" id="{4DB63CAC-ED3F-8750-4252-F5FAB902508B}"/>
                        </a:ext>
                      </a:extLst>
                    </p:cNvPr>
                    <p:cNvSpPr txBox="1"/>
                    <p:nvPr/>
                  </p:nvSpPr>
                  <p:spPr>
                    <a:xfrm>
                      <a:off x="5980993" y="4753855"/>
                      <a:ext cx="2546962" cy="569387"/>
                    </a:xfrm>
                    <a:prstGeom prst="rect">
                      <a:avLst/>
                    </a:prstGeom>
                    <a:solidFill>
                      <a:schemeClr val="accent2"/>
                    </a:solid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a:ln>
                            <a:noFill/>
                          </a:ln>
                          <a:solidFill>
                            <a:srgbClr val="FFFFFF"/>
                          </a:solidFill>
                          <a:effectLst/>
                          <a:uLnTx/>
                          <a:uFillTx/>
                          <a:latin typeface="Arial Black" panose="020B0A04020102020204" pitchFamily="34" charset="0"/>
                          <a:ea typeface="GT Eesti Pro Display" charset="0"/>
                          <a:cs typeface="GT Eesti Pro Display" charset="0"/>
                        </a:rPr>
                      </a:br>
                      <a:r>
                        <a:rPr kumimoji="0" lang="en-GB" sz="900" b="0" i="0" u="none" strike="noStrike" kern="1200" cap="none" spc="0" normalizeH="0" baseline="0" noProof="0">
                          <a:ln>
                            <a:noFill/>
                          </a:ln>
                          <a:solidFill>
                            <a:srgbClr val="FFFFFF"/>
                          </a:solidFill>
                          <a:effectLst/>
                          <a:uLnTx/>
                          <a:uFillTx/>
                          <a:latin typeface="Arial Black" panose="020B0A04020102020204" pitchFamily="34" charset="0"/>
                          <a:ea typeface="GT Eesti Pro Display" charset="0"/>
                          <a:cs typeface="GT Eesti Pro Display" charset="0"/>
                        </a:rPr>
                        <a:t>POP HOLDING LTD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GT Eesti Pro Display"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8D7D0DDA-B2E7-7721-BE81-09FD183931F3}"/>
                        </a:ext>
                      </a:extLst>
                    </p:cNvPr>
                    <p:cNvCxnSpPr>
                      <a:cxnSpLocks/>
                    </p:cNvCxnSpPr>
                    <p:nvPr/>
                  </p:nvCxnSpPr>
                  <p:spPr>
                    <a:xfrm>
                      <a:off x="5600092" y="2708002"/>
                      <a:ext cx="302819" cy="0"/>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318FD0A-211B-9D40-D41F-B8D94D41A8E1}"/>
                        </a:ext>
                      </a:extLst>
                    </p:cNvPr>
                    <p:cNvSpPr txBox="1"/>
                    <p:nvPr/>
                  </p:nvSpPr>
                  <p:spPr>
                    <a:xfrm>
                      <a:off x="3657459" y="1160007"/>
                      <a:ext cx="39993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67278F"/>
                          </a:solidFill>
                          <a:effectLst/>
                          <a:uLnTx/>
                          <a:uFillTx/>
                          <a:latin typeface="Arial Black" panose="020B0A04020102020204" pitchFamily="34" charset="0"/>
                          <a:ea typeface="GT Eesti Pro Display" charset="0"/>
                          <a:cs typeface="GT Eesti Pro Display" charset="0"/>
                        </a:rPr>
                        <a:t>The POP Bank Group</a:t>
                      </a:r>
                    </a:p>
                  </p:txBody>
                </p:sp>
              </p:grpSp>
            </p:grpSp>
            <p:sp>
              <p:nvSpPr>
                <p:cNvPr id="17" name="TextBox 16">
                  <a:extLst>
                    <a:ext uri="{FF2B5EF4-FFF2-40B4-BE49-F238E27FC236}">
                      <a16:creationId xmlns:a16="http://schemas.microsoft.com/office/drawing/2014/main" id="{70473B7D-B745-1B97-E97E-8395AE43D63D}"/>
                    </a:ext>
                  </a:extLst>
                </p:cNvPr>
                <p:cNvSpPr txBox="1"/>
                <p:nvPr/>
              </p:nvSpPr>
              <p:spPr>
                <a:xfrm>
                  <a:off x="1677339" y="3584100"/>
                  <a:ext cx="8202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D4D4D"/>
                      </a:solidFill>
                      <a:effectLst/>
                      <a:uLnTx/>
                      <a:uFillTx/>
                      <a:latin typeface="Arial Black" panose="020B0A04020102020204" pitchFamily="34" charset="0"/>
                      <a:ea typeface="GT Eesti Pro Display" charset="0"/>
                      <a:cs typeface="GT Eesti Pro Display" charset="0"/>
                    </a:rPr>
                    <a:t>100%</a:t>
                  </a:r>
                </a:p>
              </p:txBody>
            </p:sp>
            <p:sp>
              <p:nvSpPr>
                <p:cNvPr id="18" name="TextBox 17">
                  <a:extLst>
                    <a:ext uri="{FF2B5EF4-FFF2-40B4-BE49-F238E27FC236}">
                      <a16:creationId xmlns:a16="http://schemas.microsoft.com/office/drawing/2014/main" id="{2B3737A6-812A-E665-4787-679932D6F57B}"/>
                    </a:ext>
                  </a:extLst>
                </p:cNvPr>
                <p:cNvSpPr txBox="1"/>
                <p:nvPr/>
              </p:nvSpPr>
              <p:spPr>
                <a:xfrm>
                  <a:off x="3245814" y="3581931"/>
                  <a:ext cx="8202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D4D4D"/>
                      </a:solidFill>
                      <a:effectLst/>
                      <a:uLnTx/>
                      <a:uFillTx/>
                      <a:latin typeface="Arial Black" panose="020B0A04020102020204" pitchFamily="34" charset="0"/>
                      <a:ea typeface="GT Eesti Pro Display" charset="0"/>
                      <a:cs typeface="GT Eesti Pro Display" charset="0"/>
                    </a:rPr>
                    <a:t>100%</a:t>
                  </a:r>
                </a:p>
              </p:txBody>
            </p:sp>
            <p:cxnSp>
              <p:nvCxnSpPr>
                <p:cNvPr id="19" name="Straight Arrow Connector 18">
                  <a:extLst>
                    <a:ext uri="{FF2B5EF4-FFF2-40B4-BE49-F238E27FC236}">
                      <a16:creationId xmlns:a16="http://schemas.microsoft.com/office/drawing/2014/main" id="{4DC5DDA6-98B4-25C4-6274-EE67767F5C14}"/>
                    </a:ext>
                  </a:extLst>
                </p:cNvPr>
                <p:cNvCxnSpPr>
                  <a:cxnSpLocks/>
                </p:cNvCxnSpPr>
                <p:nvPr/>
              </p:nvCxnSpPr>
              <p:spPr>
                <a:xfrm>
                  <a:off x="2284228" y="3581931"/>
                  <a:ext cx="0" cy="243262"/>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C3C6A32-DF50-F24C-77B5-AF1D5C81F74F}"/>
                    </a:ext>
                  </a:extLst>
                </p:cNvPr>
                <p:cNvCxnSpPr>
                  <a:cxnSpLocks/>
                </p:cNvCxnSpPr>
                <p:nvPr/>
              </p:nvCxnSpPr>
              <p:spPr>
                <a:xfrm>
                  <a:off x="3903071" y="3581931"/>
                  <a:ext cx="0" cy="251637"/>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BAB845A7-8B2C-B41A-A547-52C741E8EBCF}"/>
                  </a:ext>
                </a:extLst>
              </p:cNvPr>
              <p:cNvSpPr txBox="1"/>
              <p:nvPr/>
            </p:nvSpPr>
            <p:spPr>
              <a:xfrm>
                <a:off x="2574613" y="2263419"/>
                <a:ext cx="184602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4D4D4D"/>
                    </a:solidFill>
                    <a:effectLst/>
                    <a:uLnTx/>
                    <a:uFillTx/>
                    <a:latin typeface="Arial" panose="020B0604020202020204" pitchFamily="34" charset="0"/>
                    <a:ea typeface="GT Eesti Pro Display" charset="0"/>
                    <a:cs typeface="Arial" panose="020B0604020202020204" pitchFamily="34" charset="0"/>
                  </a:rPr>
                  <a:t>JOINT LIABILITY</a:t>
                </a:r>
              </a:p>
            </p:txBody>
          </p:sp>
          <p:pic>
            <p:nvPicPr>
              <p:cNvPr id="14" name="Picture 13" descr="A green letter on a black background&#10;&#10;Description automatically generated">
                <a:extLst>
                  <a:ext uri="{FF2B5EF4-FFF2-40B4-BE49-F238E27FC236}">
                    <a16:creationId xmlns:a16="http://schemas.microsoft.com/office/drawing/2014/main" id="{5CC7E1D9-CDB0-C8D6-90B7-4A534A7C91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9938" y="1076969"/>
                <a:ext cx="1697475" cy="384761"/>
              </a:xfrm>
              <a:prstGeom prst="rect">
                <a:avLst/>
              </a:prstGeom>
            </p:spPr>
          </p:pic>
        </p:grpSp>
        <p:sp>
          <p:nvSpPr>
            <p:cNvPr id="7" name="TextBox 6">
              <a:extLst>
                <a:ext uri="{FF2B5EF4-FFF2-40B4-BE49-F238E27FC236}">
                  <a16:creationId xmlns:a16="http://schemas.microsoft.com/office/drawing/2014/main" id="{937BAB0B-E8C6-6E60-7D85-328EA1ED2DA8}"/>
                </a:ext>
              </a:extLst>
            </p:cNvPr>
            <p:cNvSpPr txBox="1"/>
            <p:nvPr/>
          </p:nvSpPr>
          <p:spPr>
            <a:xfrm>
              <a:off x="4011852" y="5292008"/>
              <a:ext cx="8202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D4D4D"/>
                  </a:solidFill>
                  <a:effectLst/>
                  <a:uLnTx/>
                  <a:uFillTx/>
                  <a:latin typeface="Arial Black" panose="020B0A04020102020204" pitchFamily="34" charset="0"/>
                  <a:ea typeface="GT Eesti Pro Display" charset="0"/>
                  <a:cs typeface="GT Eesti Pro Display" charset="0"/>
                </a:rPr>
                <a:t>100%</a:t>
              </a:r>
            </a:p>
          </p:txBody>
        </p:sp>
        <p:sp>
          <p:nvSpPr>
            <p:cNvPr id="9" name="TextBox 8">
              <a:extLst>
                <a:ext uri="{FF2B5EF4-FFF2-40B4-BE49-F238E27FC236}">
                  <a16:creationId xmlns:a16="http://schemas.microsoft.com/office/drawing/2014/main" id="{17FF1C2A-D4DE-0EC5-1AC0-886219FFB674}"/>
                </a:ext>
              </a:extLst>
            </p:cNvPr>
            <p:cNvSpPr txBox="1"/>
            <p:nvPr/>
          </p:nvSpPr>
          <p:spPr>
            <a:xfrm>
              <a:off x="2660256" y="4394338"/>
              <a:ext cx="192240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Arial Black" panose="020B0A04020102020204" pitchFamily="34" charset="0"/>
                  <a:ea typeface="GT Eesti Pro Display" charset="0"/>
                  <a:cs typeface="GT Eesti Pro Display" charset="0"/>
                </a:rPr>
                <a:t>POP MORTGAGE BANK PLC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rPr>
                <a:t>Mortgage bank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GT Eesti Pro Display" charset="0"/>
                  <a:cs typeface="Arial" panose="020B0604020202020204" pitchFamily="34" charset="0"/>
                </a:rPr>
                <a:t>Member credit institutions</a:t>
              </a:r>
              <a:endParaRPr kumimoji="0" lang="fi-FI" sz="1800" b="1" i="0" u="none" strike="noStrike" kern="1200" cap="none" spc="0" normalizeH="0" baseline="0" noProof="0" err="1">
                <a:ln>
                  <a:noFill/>
                </a:ln>
                <a:solidFill>
                  <a:srgbClr val="000000"/>
                </a:solidFill>
                <a:effectLst/>
                <a:uLnTx/>
                <a:uFillTx/>
                <a:latin typeface="GT Eesti Pro Display" charset="0"/>
                <a:ea typeface="GT Eesti Pro Display" charset="0"/>
                <a:cs typeface="GT Eesti Pro Display" charset="0"/>
              </a:endParaRPr>
            </a:p>
          </p:txBody>
        </p:sp>
        <p:cxnSp>
          <p:nvCxnSpPr>
            <p:cNvPr id="10" name="Straight Arrow Connector 9">
              <a:extLst>
                <a:ext uri="{FF2B5EF4-FFF2-40B4-BE49-F238E27FC236}">
                  <a16:creationId xmlns:a16="http://schemas.microsoft.com/office/drawing/2014/main" id="{17161A7D-E3B2-6BA5-F508-1EEF7939943C}"/>
                </a:ext>
              </a:extLst>
            </p:cNvPr>
            <p:cNvCxnSpPr>
              <a:cxnSpLocks/>
            </p:cNvCxnSpPr>
            <p:nvPr/>
          </p:nvCxnSpPr>
          <p:spPr>
            <a:xfrm>
              <a:off x="4746007" y="5514472"/>
              <a:ext cx="283020" cy="0"/>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5F09103-06AF-5C31-A6A1-55B047D6DC32}"/>
                </a:ext>
              </a:extLst>
            </p:cNvPr>
            <p:cNvCxnSpPr/>
            <p:nvPr/>
          </p:nvCxnSpPr>
          <p:spPr>
            <a:xfrm>
              <a:off x="4746007" y="3183926"/>
              <a:ext cx="0" cy="2348893"/>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630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4">
            <a:extLst>
              <a:ext uri="{FF2B5EF4-FFF2-40B4-BE49-F238E27FC236}">
                <a16:creationId xmlns:a16="http://schemas.microsoft.com/office/drawing/2014/main" id="{A5182D83-4D71-4973-855F-9948F5D95F71}"/>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8" name="Otsikko 4">
            <a:extLst>
              <a:ext uri="{FF2B5EF4-FFF2-40B4-BE49-F238E27FC236}">
                <a16:creationId xmlns:a16="http://schemas.microsoft.com/office/drawing/2014/main" id="{A6F0F3E8-C75F-4439-A84B-6AE770C72D50}"/>
              </a:ext>
            </a:extLst>
          </p:cNvPr>
          <p:cNvSpPr txBox="1">
            <a:spLocks/>
          </p:cNvSpPr>
          <p:nvPr/>
        </p:nvSpPr>
        <p:spPr>
          <a:xfrm>
            <a:off x="1017095" y="341989"/>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rPr>
              <a:t>Cover pool characteristics</a:t>
            </a:r>
            <a:r>
              <a:rPr kumimoji="0" lang="en-US" sz="14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rPr>
              <a:t> </a:t>
            </a:r>
          </a:p>
        </p:txBody>
      </p:sp>
      <p:sp>
        <p:nvSpPr>
          <p:cNvPr id="16" name="Slide Number Placeholder 1">
            <a:extLst>
              <a:ext uri="{FF2B5EF4-FFF2-40B4-BE49-F238E27FC236}">
                <a16:creationId xmlns:a16="http://schemas.microsoft.com/office/drawing/2014/main" id="{8E5CF7A6-A0D4-44F2-B405-F239D5CAF4E2}"/>
              </a:ext>
            </a:extLst>
          </p:cNvPr>
          <p:cNvSpPr txBox="1">
            <a:spLocks/>
          </p:cNvSpPr>
          <p:nvPr/>
        </p:nvSpPr>
        <p:spPr>
          <a:xfrm>
            <a:off x="277650" y="6382637"/>
            <a:ext cx="359914" cy="292897"/>
          </a:xfrm>
          <a:prstGeom prst="rect">
            <a:avLst/>
          </a:prstGeom>
        </p:spPr>
        <p:txBody>
          <a:bodyPr vert="horz" lIns="91440" tIns="45720" rIns="91440" bIns="45720" rtlCol="0" anchor="ctr"/>
          <a:lstStyle>
            <a:defPPr>
              <a:defRPr lang="fi-FI"/>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i-FI"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19" name="Otsikko 4">
            <a:extLst>
              <a:ext uri="{FF2B5EF4-FFF2-40B4-BE49-F238E27FC236}">
                <a16:creationId xmlns:a16="http://schemas.microsoft.com/office/drawing/2014/main" id="{46DD579A-DB28-4DBA-B5E8-3245C28A1AC3}"/>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graphicFrame>
        <p:nvGraphicFramePr>
          <p:cNvPr id="14" name="Table 13">
            <a:extLst>
              <a:ext uri="{FF2B5EF4-FFF2-40B4-BE49-F238E27FC236}">
                <a16:creationId xmlns:a16="http://schemas.microsoft.com/office/drawing/2014/main" id="{C0B8BFA5-F920-44FB-BD39-0A18673ED49F}"/>
              </a:ext>
            </a:extLst>
          </p:cNvPr>
          <p:cNvGraphicFramePr>
            <a:graphicFrameLocks noGrp="1"/>
          </p:cNvGraphicFramePr>
          <p:nvPr>
            <p:extLst>
              <p:ext uri="{D42A27DB-BD31-4B8C-83A1-F6EECF244321}">
                <p14:modId xmlns:p14="http://schemas.microsoft.com/office/powerpoint/2010/main" val="3773277827"/>
              </p:ext>
            </p:extLst>
          </p:nvPr>
        </p:nvGraphicFramePr>
        <p:xfrm>
          <a:off x="6235819" y="1424091"/>
          <a:ext cx="4926802" cy="3450685"/>
        </p:xfrm>
        <a:graphic>
          <a:graphicData uri="http://schemas.openxmlformats.org/drawingml/2006/table">
            <a:tbl>
              <a:tblPr firstRow="1" bandRow="1" bandCol="1">
                <a:tableStyleId>{5C22544A-7EE6-4342-B048-85BDC9FD1C3A}</a:tableStyleId>
              </a:tblPr>
              <a:tblGrid>
                <a:gridCol w="1254762">
                  <a:extLst>
                    <a:ext uri="{9D8B030D-6E8A-4147-A177-3AD203B41FA5}">
                      <a16:colId xmlns:a16="http://schemas.microsoft.com/office/drawing/2014/main" val="4099846999"/>
                    </a:ext>
                  </a:extLst>
                </a:gridCol>
                <a:gridCol w="3672040">
                  <a:extLst>
                    <a:ext uri="{9D8B030D-6E8A-4147-A177-3AD203B41FA5}">
                      <a16:colId xmlns:a16="http://schemas.microsoft.com/office/drawing/2014/main" val="1127707438"/>
                    </a:ext>
                  </a:extLst>
                </a:gridCol>
              </a:tblGrid>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Customers </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100% retail customers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1493533942"/>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Currency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Only EUR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F1D7"/>
                    </a:solidFill>
                  </a:tcPr>
                </a:tc>
                <a:extLst>
                  <a:ext uri="{0D108BD9-81ED-4DB2-BD59-A6C34878D82A}">
                    <a16:rowId xmlns:a16="http://schemas.microsoft.com/office/drawing/2014/main" val="2302409253"/>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Max loan size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EUR 3.0 million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3105833203"/>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Max maturity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indent="-171450" algn="l" rtl="0" eaLnBrk="1" latinLnBrk="0" hangingPunct="1">
                        <a:spcBef>
                          <a:spcPts val="0"/>
                        </a:spcBef>
                        <a:spcAft>
                          <a:spcPts val="0"/>
                        </a:spcAft>
                        <a:buFont typeface="Arial" panose="020B0604020202020204" pitchFamily="34" charset="0"/>
                        <a:buChar char="•"/>
                      </a:pPr>
                      <a:r>
                        <a:rPr lang="en-GB" sz="1100" b="0" kern="1200" noProof="0">
                          <a:solidFill>
                            <a:srgbClr val="4D4D4D"/>
                          </a:solidFill>
                          <a:latin typeface="Arial" panose="020B0604020202020204" pitchFamily="34" charset="0"/>
                          <a:ea typeface="+mn-ea"/>
                          <a:cs typeface="Arial" panose="020B0604020202020204" pitchFamily="34" charset="0"/>
                        </a:rPr>
                        <a:t>30 years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F1D7"/>
                    </a:solidFill>
                  </a:tcPr>
                </a:tc>
                <a:extLst>
                  <a:ext uri="{0D108BD9-81ED-4DB2-BD59-A6C34878D82A}">
                    <a16:rowId xmlns:a16="http://schemas.microsoft.com/office/drawing/2014/main" val="3317942787"/>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Customer rating</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indent="-171450" algn="l" rtl="0" eaLnBrk="1" latinLnBrk="0" hangingPunct="1">
                        <a:spcBef>
                          <a:spcPts val="0"/>
                        </a:spcBef>
                        <a:spcAft>
                          <a:spcPts val="0"/>
                        </a:spcAft>
                        <a:buFont typeface="Arial" panose="020B0604020202020204" pitchFamily="34" charset="0"/>
                        <a:buChar char="•"/>
                      </a:pPr>
                      <a:r>
                        <a:rPr lang="en-GB" sz="1100" b="0" kern="1200" noProof="0">
                          <a:solidFill>
                            <a:srgbClr val="4D4D4D"/>
                          </a:solidFill>
                          <a:latin typeface="Arial" panose="020B0604020202020204" pitchFamily="34" charset="0"/>
                          <a:ea typeface="+mn-ea"/>
                          <a:cs typeface="Arial" panose="020B0604020202020204" pitchFamily="34" charset="0"/>
                        </a:rPr>
                        <a:t>AAA-A</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113168655"/>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Max LTV</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100% (of which 70% is accounted for in the pool)</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F1D7"/>
                    </a:solidFill>
                  </a:tcPr>
                </a:tc>
                <a:extLst>
                  <a:ext uri="{0D108BD9-81ED-4DB2-BD59-A6C34878D82A}">
                    <a16:rowId xmlns:a16="http://schemas.microsoft.com/office/drawing/2014/main" val="3362638876"/>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Interest rate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Euribor, POP Prime, Fixed</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3355265580"/>
                  </a:ext>
                </a:extLst>
              </a:tr>
            </a:tbl>
          </a:graphicData>
        </a:graphic>
      </p:graphicFrame>
      <p:graphicFrame>
        <p:nvGraphicFramePr>
          <p:cNvPr id="3" name="Table 2">
            <a:extLst>
              <a:ext uri="{FF2B5EF4-FFF2-40B4-BE49-F238E27FC236}">
                <a16:creationId xmlns:a16="http://schemas.microsoft.com/office/drawing/2014/main" id="{630CFBC0-4338-4861-97EE-B0476A552590}"/>
              </a:ext>
            </a:extLst>
          </p:cNvPr>
          <p:cNvGraphicFramePr>
            <a:graphicFrameLocks noGrp="1"/>
          </p:cNvGraphicFramePr>
          <p:nvPr>
            <p:extLst>
              <p:ext uri="{D42A27DB-BD31-4B8C-83A1-F6EECF244321}">
                <p14:modId xmlns:p14="http://schemas.microsoft.com/office/powerpoint/2010/main" val="2479227417"/>
              </p:ext>
            </p:extLst>
          </p:nvPr>
        </p:nvGraphicFramePr>
        <p:xfrm>
          <a:off x="639192" y="1424091"/>
          <a:ext cx="5316991" cy="4588533"/>
        </p:xfrm>
        <a:graphic>
          <a:graphicData uri="http://schemas.openxmlformats.org/drawingml/2006/table">
            <a:tbl>
              <a:tblPr firstRow="1" firstCol="1" bandRow="1">
                <a:tableStyleId>{5C22544A-7EE6-4342-B048-85BDC9FD1C3A}</a:tableStyleId>
              </a:tblPr>
              <a:tblGrid>
                <a:gridCol w="2409479">
                  <a:extLst>
                    <a:ext uri="{9D8B030D-6E8A-4147-A177-3AD203B41FA5}">
                      <a16:colId xmlns:a16="http://schemas.microsoft.com/office/drawing/2014/main" val="2553329176"/>
                    </a:ext>
                  </a:extLst>
                </a:gridCol>
                <a:gridCol w="2907512">
                  <a:extLst>
                    <a:ext uri="{9D8B030D-6E8A-4147-A177-3AD203B41FA5}">
                      <a16:colId xmlns:a16="http://schemas.microsoft.com/office/drawing/2014/main" val="3084419880"/>
                    </a:ext>
                  </a:extLst>
                </a:gridCol>
              </a:tblGrid>
              <a:tr h="351553">
                <a:tc gridSpan="2">
                  <a:txBody>
                    <a:bodyPr/>
                    <a:lstStyle/>
                    <a:p>
                      <a:pPr algn="ctr" fontAlgn="ctr"/>
                      <a:r>
                        <a:rPr lang="en-US" sz="1200" b="1" u="none" strike="noStrike">
                          <a:solidFill>
                            <a:schemeClr val="bg1"/>
                          </a:solidFill>
                          <a:effectLst/>
                          <a:latin typeface="Arial"/>
                          <a:cs typeface="Arial"/>
                        </a:rPr>
                        <a:t>Key characteristics of the cover pool</a:t>
                      </a:r>
                      <a:endParaRPr lang="en-US" sz="1200" b="1" i="0" u="none" strike="noStrike">
                        <a:solidFill>
                          <a:schemeClr val="bg1"/>
                        </a:solidFill>
                        <a:effectLst/>
                        <a:latin typeface="Arial"/>
                        <a:cs typeface="Arial"/>
                      </a:endParaRPr>
                    </a:p>
                  </a:txBody>
                  <a:tcPr marL="9525" marR="9525" marT="9525" marB="0" anchor="ctr"/>
                </a:tc>
                <a:tc hMerge="1">
                  <a:txBody>
                    <a:bodyPr/>
                    <a:lstStyle/>
                    <a:p>
                      <a:endParaRPr lang="fi-FI"/>
                    </a:p>
                  </a:txBody>
                  <a:tcPr/>
                </a:tc>
                <a:extLst>
                  <a:ext uri="{0D108BD9-81ED-4DB2-BD59-A6C34878D82A}">
                    <a16:rowId xmlns:a16="http://schemas.microsoft.com/office/drawing/2014/main" val="3878455077"/>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Size of the pool</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a:cs typeface="Arial"/>
                        </a:rPr>
                        <a:t>EUR 671.7 </a:t>
                      </a:r>
                      <a:r>
                        <a:rPr lang="fi-FI" sz="1100" b="0" kern="1200" dirty="0" err="1">
                          <a:solidFill>
                            <a:srgbClr val="4D4D4D"/>
                          </a:solidFill>
                          <a:latin typeface="Arial"/>
                          <a:cs typeface="Arial"/>
                        </a:rPr>
                        <a:t>million</a:t>
                      </a:r>
                      <a:r>
                        <a:rPr lang="fi-FI" sz="1100" b="0" kern="1200" dirty="0">
                          <a:solidFill>
                            <a:srgbClr val="4D4D4D"/>
                          </a:solidFill>
                          <a:latin typeface="Arial"/>
                          <a:cs typeface="Arial"/>
                        </a:rPr>
                        <a:t> (</a:t>
                      </a:r>
                      <a:r>
                        <a:rPr lang="fi-FI" sz="1100" b="0" kern="1200" dirty="0" err="1">
                          <a:solidFill>
                            <a:srgbClr val="4D4D4D"/>
                          </a:solidFill>
                          <a:latin typeface="Arial"/>
                          <a:cs typeface="Arial"/>
                        </a:rPr>
                        <a:t>nominal</a:t>
                      </a:r>
                      <a:r>
                        <a:rPr lang="fi-FI" sz="1100" b="0" kern="1200" dirty="0">
                          <a:solidFill>
                            <a:srgbClr val="4D4D4D"/>
                          </a:solidFill>
                          <a:latin typeface="Arial"/>
                          <a:cs typeface="Arial"/>
                        </a:rPr>
                        <a:t>)</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571929861"/>
                  </a:ext>
                </a:extLst>
              </a:tr>
              <a:tr h="636310">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Collateral type</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panose="020B0604020202020204" pitchFamily="34" charset="0"/>
                          <a:cs typeface="Arial" panose="020B0604020202020204" pitchFamily="34" charset="0"/>
                        </a:rPr>
                        <a:t>100% </a:t>
                      </a:r>
                      <a:r>
                        <a:rPr lang="fi-FI" sz="1100" b="0" kern="1200" dirty="0" err="1">
                          <a:solidFill>
                            <a:srgbClr val="4D4D4D"/>
                          </a:solidFill>
                          <a:latin typeface="Arial" panose="020B0604020202020204" pitchFamily="34" charset="0"/>
                          <a:cs typeface="Arial" panose="020B0604020202020204" pitchFamily="34" charset="0"/>
                        </a:rPr>
                        <a:t>Finnish</a:t>
                      </a:r>
                      <a:r>
                        <a:rPr lang="fi-FI" sz="1100" b="0" kern="1200" dirty="0">
                          <a:solidFill>
                            <a:srgbClr val="4D4D4D"/>
                          </a:solidFill>
                          <a:latin typeface="Arial" panose="020B0604020202020204" pitchFamily="34" charset="0"/>
                          <a:cs typeface="Arial" panose="020B0604020202020204" pitchFamily="34" charset="0"/>
                        </a:rPr>
                        <a:t> </a:t>
                      </a:r>
                      <a:r>
                        <a:rPr lang="fi-FI" sz="1100" b="0" kern="1200" dirty="0" err="1">
                          <a:solidFill>
                            <a:srgbClr val="4D4D4D"/>
                          </a:solidFill>
                          <a:latin typeface="Arial" panose="020B0604020202020204" pitchFamily="34" charset="0"/>
                          <a:cs typeface="Arial" panose="020B0604020202020204" pitchFamily="34" charset="0"/>
                        </a:rPr>
                        <a:t>residential</a:t>
                      </a:r>
                      <a:r>
                        <a:rPr lang="fi-FI" sz="1100" b="0" kern="1200" dirty="0">
                          <a:solidFill>
                            <a:srgbClr val="4D4D4D"/>
                          </a:solidFill>
                          <a:latin typeface="Arial" panose="020B0604020202020204" pitchFamily="34" charset="0"/>
                          <a:cs typeface="Arial" panose="020B0604020202020204" pitchFamily="34" charset="0"/>
                        </a:rPr>
                        <a:t> </a:t>
                      </a:r>
                      <a:r>
                        <a:rPr lang="fi-FI" sz="1100" b="0" kern="1200" dirty="0" err="1">
                          <a:solidFill>
                            <a:srgbClr val="4D4D4D"/>
                          </a:solidFill>
                          <a:latin typeface="Arial" panose="020B0604020202020204" pitchFamily="34" charset="0"/>
                          <a:cs typeface="Arial" panose="020B0604020202020204" pitchFamily="34" charset="0"/>
                        </a:rPr>
                        <a:t>mortgages</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592742442"/>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Number of loans</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a:cs typeface="Arial"/>
                        </a:rPr>
                        <a:t>12,268</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874389389"/>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Average loan size</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a:cs typeface="Arial"/>
                        </a:rPr>
                        <a:t>EUR 54,752</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831076629"/>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WALTV</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a:cs typeface="Arial"/>
                        </a:rPr>
                        <a:t>65.9%</a:t>
                      </a:r>
                      <a:endParaRPr lang="fi-FI"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895828965"/>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dirty="0">
                          <a:solidFill>
                            <a:schemeClr val="bg1"/>
                          </a:solidFill>
                          <a:latin typeface="Arial"/>
                          <a:cs typeface="Arial"/>
                        </a:rPr>
                        <a:t>WA loan </a:t>
                      </a:r>
                      <a:r>
                        <a:rPr lang="fi-FI" sz="1200" b="0" kern="1200" dirty="0" err="1">
                          <a:solidFill>
                            <a:schemeClr val="bg1"/>
                          </a:solidFill>
                          <a:latin typeface="Arial"/>
                          <a:cs typeface="Arial"/>
                        </a:rPr>
                        <a:t>seasoning</a:t>
                      </a:r>
                      <a:endParaRPr lang="fi-FI" sz="1200" b="0" kern="1200" dirty="0">
                        <a:solidFill>
                          <a:schemeClr val="bg1"/>
                        </a:solidFill>
                        <a:latin typeface="Arial"/>
                        <a:ea typeface="+mn-ea"/>
                        <a:cs typeface="Arial"/>
                      </a:endParaRPr>
                    </a:p>
                  </a:txBody>
                  <a:tcPr marL="9525" marR="9525" marT="9525" marB="0" anchor="ctr"/>
                </a:tc>
                <a:tc>
                  <a:txBody>
                    <a:bodyPr/>
                    <a:lstStyle/>
                    <a:p>
                      <a:pPr marL="3556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fi-FI" sz="1100" b="0" kern="1200" dirty="0">
                          <a:solidFill>
                            <a:srgbClr val="4D4D4D"/>
                          </a:solidFill>
                          <a:latin typeface="Arial"/>
                          <a:cs typeface="Arial"/>
                        </a:rPr>
                        <a:t>74.3 </a:t>
                      </a:r>
                      <a:r>
                        <a:rPr lang="fi-FI" sz="1100" b="0" kern="1200" dirty="0" err="1">
                          <a:solidFill>
                            <a:srgbClr val="4D4D4D"/>
                          </a:solidFill>
                          <a:latin typeface="Arial"/>
                          <a:cs typeface="Arial"/>
                        </a:rPr>
                        <a:t>months</a:t>
                      </a:r>
                      <a:endParaRPr lang="fi-FI"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3841744525"/>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Non-performing loans</a:t>
                      </a:r>
                      <a:endParaRPr lang="fi-FI" sz="1200" b="0" kern="1200">
                        <a:solidFill>
                          <a:schemeClr val="bg1"/>
                        </a:solidFill>
                        <a:latin typeface="Arial"/>
                        <a:ea typeface="+mn-ea"/>
                        <a:cs typeface="Arial"/>
                      </a:endParaRPr>
                    </a:p>
                  </a:txBody>
                  <a:tcPr marL="9525" marR="9525" marT="9525" marB="0" anchor="ctr"/>
                </a:tc>
                <a:tc>
                  <a:txBody>
                    <a:bodyPr/>
                    <a:lstStyle/>
                    <a:p>
                      <a:pPr marL="360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panose="020B0604020202020204" pitchFamily="34" charset="0"/>
                          <a:cs typeface="Arial" panose="020B0604020202020204" pitchFamily="34" charset="0"/>
                        </a:rPr>
                        <a:t>0.0 %</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726586715"/>
                  </a:ext>
                </a:extLst>
              </a:tr>
              <a:tr h="503489">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ea typeface="+mn-ea"/>
                          <a:cs typeface="Arial"/>
                        </a:rPr>
                        <a:t>Loans in arrears </a:t>
                      </a:r>
                      <a:r>
                        <a:rPr lang="fi-FI" sz="1200" b="0" kern="1200">
                          <a:solidFill>
                            <a:schemeClr val="bg1"/>
                          </a:solidFill>
                          <a:latin typeface="Arial"/>
                          <a:cs typeface="Arial"/>
                        </a:rPr>
                        <a:t>(&gt; 30 days past due)</a:t>
                      </a:r>
                      <a:endParaRPr lang="fi-FI" sz="1200" b="0" kern="1200">
                        <a:solidFill>
                          <a:schemeClr val="bg1"/>
                        </a:solidFill>
                        <a:latin typeface="Arial"/>
                        <a:ea typeface="+mn-ea"/>
                        <a:cs typeface="Arial"/>
                      </a:endParaRPr>
                    </a:p>
                  </a:txBody>
                  <a:tcPr marL="9525" marR="9525" marT="9525" marB="0" anchor="ctr"/>
                </a:tc>
                <a:tc>
                  <a:txBody>
                    <a:bodyPr/>
                    <a:lstStyle/>
                    <a:p>
                      <a:pPr marL="360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panose="020B0604020202020204" pitchFamily="34" charset="0"/>
                          <a:cs typeface="Arial" panose="020B0604020202020204" pitchFamily="34" charset="0"/>
                        </a:rPr>
                        <a:t>0.0 %</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81239010"/>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chemeClr val="bg1"/>
                          </a:solidFill>
                          <a:latin typeface="Arial"/>
                          <a:cs typeface="Arial"/>
                        </a:rPr>
                        <a:t>Interest rate base</a:t>
                      </a:r>
                      <a:endParaRPr lang="fi-FI" sz="11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a:cs typeface="Arial"/>
                        </a:rPr>
                        <a:t>93% </a:t>
                      </a:r>
                      <a:r>
                        <a:rPr lang="fi-FI" sz="1100" b="0" kern="1200" dirty="0" err="1">
                          <a:solidFill>
                            <a:srgbClr val="4D4D4D"/>
                          </a:solidFill>
                          <a:latin typeface="Arial"/>
                          <a:cs typeface="Arial"/>
                        </a:rPr>
                        <a:t>floating</a:t>
                      </a:r>
                      <a:r>
                        <a:rPr lang="fi-FI" sz="1100" b="0" kern="1200" dirty="0">
                          <a:solidFill>
                            <a:srgbClr val="4D4D4D"/>
                          </a:solidFill>
                          <a:latin typeface="Arial"/>
                          <a:cs typeface="Arial"/>
                        </a:rPr>
                        <a:t> / 7% </a:t>
                      </a:r>
                      <a:r>
                        <a:rPr lang="fi-FI" sz="1100" b="0" kern="1200" dirty="0" err="1">
                          <a:solidFill>
                            <a:srgbClr val="4D4D4D"/>
                          </a:solidFill>
                          <a:latin typeface="Arial"/>
                          <a:cs typeface="Arial"/>
                        </a:rPr>
                        <a:t>fixed</a:t>
                      </a:r>
                      <a:endParaRPr lang="fi-FI"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3605251098"/>
                  </a:ext>
                </a:extLst>
              </a:tr>
              <a:tr h="636310">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panose="020B0604020202020204" pitchFamily="34" charset="0"/>
                          <a:cs typeface="Arial" panose="020B0604020202020204" pitchFamily="34" charset="0"/>
                        </a:rPr>
                        <a:t>Over-collateralisation</a:t>
                      </a:r>
                      <a:endParaRPr lang="fi-FI" sz="1200" b="0" kern="1200">
                        <a:solidFill>
                          <a:schemeClr val="bg1"/>
                        </a:solidFill>
                        <a:latin typeface="Arial" panose="020B0604020202020204" pitchFamily="34" charset="0"/>
                        <a:ea typeface="+mn-ea"/>
                        <a:cs typeface="Arial" panose="020B0604020202020204" pitchFamily="34" charset="0"/>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rgbClr val="4D4D4D"/>
                          </a:solidFill>
                          <a:latin typeface="Arial"/>
                          <a:cs typeface="Arial"/>
                        </a:rPr>
                        <a:t>34.34%</a:t>
                      </a:r>
                      <a:endParaRPr lang="en-US"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779430335"/>
                  </a:ext>
                </a:extLst>
              </a:tr>
            </a:tbl>
          </a:graphicData>
        </a:graphic>
      </p:graphicFrame>
      <p:graphicFrame>
        <p:nvGraphicFramePr>
          <p:cNvPr id="6" name="Table 5">
            <a:extLst>
              <a:ext uri="{FF2B5EF4-FFF2-40B4-BE49-F238E27FC236}">
                <a16:creationId xmlns:a16="http://schemas.microsoft.com/office/drawing/2014/main" id="{E8039F7E-88B2-48BA-B679-FDADE305A8EA}"/>
              </a:ext>
            </a:extLst>
          </p:cNvPr>
          <p:cNvGraphicFramePr>
            <a:graphicFrameLocks noGrp="1"/>
          </p:cNvGraphicFramePr>
          <p:nvPr>
            <p:extLst>
              <p:ext uri="{D42A27DB-BD31-4B8C-83A1-F6EECF244321}">
                <p14:modId xmlns:p14="http://schemas.microsoft.com/office/powerpoint/2010/main" val="1365302009"/>
              </p:ext>
            </p:extLst>
          </p:nvPr>
        </p:nvGraphicFramePr>
        <p:xfrm>
          <a:off x="6159219" y="5143396"/>
          <a:ext cx="5080002" cy="978926"/>
        </p:xfrm>
        <a:graphic>
          <a:graphicData uri="http://schemas.openxmlformats.org/drawingml/2006/table">
            <a:tbl>
              <a:tblPr>
                <a:tableStyleId>{5C22544A-7EE6-4342-B048-85BDC9FD1C3A}</a:tableStyleId>
              </a:tblPr>
              <a:tblGrid>
                <a:gridCol w="1014724">
                  <a:extLst>
                    <a:ext uri="{9D8B030D-6E8A-4147-A177-3AD203B41FA5}">
                      <a16:colId xmlns:a16="http://schemas.microsoft.com/office/drawing/2014/main" val="559661731"/>
                    </a:ext>
                  </a:extLst>
                </a:gridCol>
                <a:gridCol w="1014724">
                  <a:extLst>
                    <a:ext uri="{9D8B030D-6E8A-4147-A177-3AD203B41FA5}">
                      <a16:colId xmlns:a16="http://schemas.microsoft.com/office/drawing/2014/main" val="1499927078"/>
                    </a:ext>
                  </a:extLst>
                </a:gridCol>
                <a:gridCol w="1021106">
                  <a:extLst>
                    <a:ext uri="{9D8B030D-6E8A-4147-A177-3AD203B41FA5}">
                      <a16:colId xmlns:a16="http://schemas.microsoft.com/office/drawing/2014/main" val="24822172"/>
                    </a:ext>
                  </a:extLst>
                </a:gridCol>
                <a:gridCol w="1014724">
                  <a:extLst>
                    <a:ext uri="{9D8B030D-6E8A-4147-A177-3AD203B41FA5}">
                      <a16:colId xmlns:a16="http://schemas.microsoft.com/office/drawing/2014/main" val="1770065880"/>
                    </a:ext>
                  </a:extLst>
                </a:gridCol>
                <a:gridCol w="1014724">
                  <a:extLst>
                    <a:ext uri="{9D8B030D-6E8A-4147-A177-3AD203B41FA5}">
                      <a16:colId xmlns:a16="http://schemas.microsoft.com/office/drawing/2014/main" val="373405173"/>
                    </a:ext>
                  </a:extLst>
                </a:gridCol>
              </a:tblGrid>
              <a:tr h="265220">
                <a:tc gridSpan="5">
                  <a:txBody>
                    <a:bodyPr/>
                    <a:lstStyle/>
                    <a:p>
                      <a:pPr algn="ctr" fontAlgn="ctr"/>
                      <a:r>
                        <a:rPr lang="fi-FI" sz="1200" b="1" u="none" strike="noStrike" err="1">
                          <a:solidFill>
                            <a:schemeClr val="bg1"/>
                          </a:solidFill>
                          <a:effectLst/>
                          <a:latin typeface="Arial" panose="020B0604020202020204" pitchFamily="34" charset="0"/>
                          <a:cs typeface="Arial" panose="020B0604020202020204" pitchFamily="34" charset="0"/>
                        </a:rPr>
                        <a:t>Outstanding</a:t>
                      </a:r>
                      <a:r>
                        <a:rPr lang="fi-FI" sz="1200" b="1" u="none" strike="noStrike">
                          <a:solidFill>
                            <a:schemeClr val="bg1"/>
                          </a:solidFill>
                          <a:effectLst/>
                          <a:latin typeface="Arial" panose="020B0604020202020204" pitchFamily="34" charset="0"/>
                          <a:cs typeface="Arial" panose="020B0604020202020204" pitchFamily="34" charset="0"/>
                        </a:rPr>
                        <a:t> </a:t>
                      </a:r>
                      <a:r>
                        <a:rPr lang="fi-FI" sz="1200" b="1" u="none" strike="noStrike" err="1">
                          <a:solidFill>
                            <a:schemeClr val="bg1"/>
                          </a:solidFill>
                          <a:effectLst/>
                          <a:latin typeface="Arial" panose="020B0604020202020204" pitchFamily="34" charset="0"/>
                          <a:cs typeface="Arial" panose="020B0604020202020204" pitchFamily="34" charset="0"/>
                        </a:rPr>
                        <a:t>issues</a:t>
                      </a:r>
                      <a:endParaRPr lang="fi-FI" sz="12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461243"/>
                  </a:ext>
                </a:extLst>
              </a:tr>
              <a:tr h="237902">
                <a:tc>
                  <a:txBody>
                    <a:bodyPr/>
                    <a:lstStyle/>
                    <a:p>
                      <a:pPr algn="ctr" fontAlgn="ctr"/>
                      <a:r>
                        <a:rPr lang="fi-FI" sz="1000" u="none" strike="noStrike" dirty="0">
                          <a:solidFill>
                            <a:schemeClr val="bg1"/>
                          </a:solidFill>
                          <a:effectLst/>
                          <a:latin typeface="Arial" panose="020B0604020202020204" pitchFamily="34" charset="0"/>
                          <a:cs typeface="Arial" panose="020B0604020202020204" pitchFamily="34" charset="0"/>
                        </a:rPr>
                        <a:t>ISIN</a:t>
                      </a:r>
                      <a:endParaRPr lang="fi-FI"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Issue</a:t>
                      </a:r>
                      <a:r>
                        <a:rPr lang="fi-FI" sz="1000" u="none" strike="noStrike">
                          <a:solidFill>
                            <a:schemeClr val="bg1"/>
                          </a:solidFill>
                          <a:effectLst/>
                          <a:latin typeface="Arial" panose="020B0604020202020204" pitchFamily="34" charset="0"/>
                          <a:cs typeface="Arial" panose="020B0604020202020204" pitchFamily="34" charset="0"/>
                        </a:rPr>
                        <a:t> </a:t>
                      </a:r>
                      <a:r>
                        <a:rPr lang="fi-FI" sz="1000" u="none" strike="noStrike" err="1">
                          <a:solidFill>
                            <a:schemeClr val="bg1"/>
                          </a:solidFill>
                          <a:effectLst/>
                          <a:latin typeface="Arial" panose="020B0604020202020204" pitchFamily="34" charset="0"/>
                          <a:cs typeface="Arial" panose="020B0604020202020204" pitchFamily="34" charset="0"/>
                        </a:rPr>
                        <a:t>Date</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Maturity</a:t>
                      </a:r>
                      <a:r>
                        <a:rPr lang="fi-FI" sz="1000" u="none" strike="noStrike">
                          <a:solidFill>
                            <a:schemeClr val="bg1"/>
                          </a:solidFill>
                          <a:effectLst/>
                          <a:latin typeface="Arial" panose="020B0604020202020204" pitchFamily="34" charset="0"/>
                          <a:cs typeface="Arial" panose="020B0604020202020204" pitchFamily="34" charset="0"/>
                        </a:rPr>
                        <a:t> </a:t>
                      </a:r>
                      <a:r>
                        <a:rPr lang="fi-FI" sz="1000" u="none" strike="noStrike" err="1">
                          <a:solidFill>
                            <a:schemeClr val="bg1"/>
                          </a:solidFill>
                          <a:effectLst/>
                          <a:latin typeface="Arial" panose="020B0604020202020204" pitchFamily="34" charset="0"/>
                          <a:cs typeface="Arial" panose="020B0604020202020204" pitchFamily="34" charset="0"/>
                        </a:rPr>
                        <a:t>Date</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Nominal</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Coupon</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extLst>
                  <a:ext uri="{0D108BD9-81ED-4DB2-BD59-A6C34878D82A}">
                    <a16:rowId xmlns:a16="http://schemas.microsoft.com/office/drawing/2014/main" val="246527937"/>
                  </a:ext>
                </a:extLst>
              </a:tr>
              <a:tr h="237902">
                <a:tc>
                  <a:txBody>
                    <a:bodyPr/>
                    <a:lstStyle/>
                    <a:p>
                      <a:pPr algn="ctr" fontAlgn="ctr"/>
                      <a:r>
                        <a:rPr lang="fi-FI" sz="1100" b="0" i="0" u="none" strike="noStrike" dirty="0">
                          <a:solidFill>
                            <a:srgbClr val="000000"/>
                          </a:solidFill>
                          <a:effectLst/>
                          <a:latin typeface="Calibri" panose="020F0502020204030204" pitchFamily="34" charset="0"/>
                        </a:rPr>
                        <a:t>FI4000550371</a:t>
                      </a:r>
                    </a:p>
                  </a:txBody>
                  <a:tcPr marL="6350" marR="6350" marT="6350" marB="0" anchor="ctr">
                    <a:solidFill>
                      <a:srgbClr val="CEF1D7"/>
                    </a:solidFill>
                  </a:tcPr>
                </a:tc>
                <a:tc>
                  <a:txBody>
                    <a:bodyPr/>
                    <a:lstStyle/>
                    <a:p>
                      <a:pPr algn="ctr" fontAlgn="ctr"/>
                      <a:r>
                        <a:rPr lang="fi-FI" sz="1000" b="0" i="0" u="none" strike="noStrike" dirty="0">
                          <a:solidFill>
                            <a:srgbClr val="000000"/>
                          </a:solidFill>
                          <a:effectLst/>
                          <a:latin typeface="Arial" panose="020B0604020202020204" pitchFamily="34" charset="0"/>
                          <a:cs typeface="Arial" panose="020B0604020202020204" pitchFamily="34" charset="0"/>
                        </a:rPr>
                        <a:t>26.4.2023</a:t>
                      </a:r>
                    </a:p>
                  </a:txBody>
                  <a:tcPr marL="9525" marR="9525" marT="9525" marB="0" anchor="ctr">
                    <a:solidFill>
                      <a:srgbClr val="CEF1D7"/>
                    </a:solidFill>
                  </a:tcPr>
                </a:tc>
                <a:tc>
                  <a:txBody>
                    <a:bodyPr/>
                    <a:lstStyle/>
                    <a:p>
                      <a:pPr algn="ctr" fontAlgn="ctr"/>
                      <a:r>
                        <a:rPr lang="fi-FI" sz="1000" b="0" i="0" u="none" strike="noStrike" dirty="0">
                          <a:solidFill>
                            <a:srgbClr val="000000"/>
                          </a:solidFill>
                          <a:effectLst/>
                          <a:latin typeface="Arial" panose="020B0604020202020204" pitchFamily="34" charset="0"/>
                          <a:cs typeface="Arial" panose="020B0604020202020204" pitchFamily="34" charset="0"/>
                        </a:rPr>
                        <a:t>26.4.2028</a:t>
                      </a:r>
                    </a:p>
                  </a:txBody>
                  <a:tcPr marL="9525" marR="9525" marT="9525" marB="0" anchor="ctr">
                    <a:solidFill>
                      <a:srgbClr val="CEF1D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000" u="none" strike="noStrike" dirty="0">
                          <a:effectLst/>
                          <a:latin typeface="Arial" panose="020B0604020202020204" pitchFamily="34" charset="0"/>
                          <a:cs typeface="Arial" panose="020B0604020202020204" pitchFamily="34" charset="0"/>
                        </a:rPr>
                        <a:t>250 000 000</a:t>
                      </a:r>
                      <a:endParaRPr lang="fi-FI"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tc>
                  <a:txBody>
                    <a:bodyPr/>
                    <a:lstStyle/>
                    <a:p>
                      <a:pPr algn="ctr" fontAlgn="ctr"/>
                      <a:r>
                        <a:rPr lang="fi-FI" sz="1000" b="0" i="0" u="none" strike="noStrike" dirty="0">
                          <a:solidFill>
                            <a:srgbClr val="000000"/>
                          </a:solidFill>
                          <a:effectLst/>
                          <a:latin typeface="Arial" panose="020B0604020202020204" pitchFamily="34" charset="0"/>
                          <a:cs typeface="Arial" panose="020B0604020202020204" pitchFamily="34" charset="0"/>
                        </a:rPr>
                        <a:t>3.625 %</a:t>
                      </a:r>
                    </a:p>
                  </a:txBody>
                  <a:tcPr marL="9525" marR="9525" marT="9525" marB="0" anchor="ctr">
                    <a:solidFill>
                      <a:srgbClr val="CEF1D7"/>
                    </a:solidFill>
                  </a:tcPr>
                </a:tc>
                <a:extLst>
                  <a:ext uri="{0D108BD9-81ED-4DB2-BD59-A6C34878D82A}">
                    <a16:rowId xmlns:a16="http://schemas.microsoft.com/office/drawing/2014/main" val="2879898178"/>
                  </a:ext>
                </a:extLst>
              </a:tr>
              <a:tr h="237902">
                <a:tc>
                  <a:txBody>
                    <a:bodyPr/>
                    <a:lstStyle/>
                    <a:p>
                      <a:pPr algn="ctr" fontAlgn="ctr"/>
                      <a:r>
                        <a:rPr lang="en-US" sz="1100" b="0" i="0" u="none" strike="noStrike" dirty="0">
                          <a:solidFill>
                            <a:srgbClr val="000000"/>
                          </a:solidFill>
                          <a:effectLst/>
                          <a:latin typeface="Calibri" panose="020F0502020204030204" pitchFamily="34" charset="0"/>
                        </a:rPr>
                        <a:t>FI4000581715</a:t>
                      </a:r>
                    </a:p>
                  </a:txBody>
                  <a:tcPr marL="7620" marR="7620" marT="7620" marB="0" anchor="ctr">
                    <a:solidFill>
                      <a:srgbClr val="CEF1D7"/>
                    </a:solidFill>
                  </a:tcPr>
                </a:tc>
                <a:tc>
                  <a:txBody>
                    <a:bodyPr/>
                    <a:lstStyle/>
                    <a:p>
                      <a:pPr algn="ctr" fontAlgn="ctr"/>
                      <a:r>
                        <a:rPr lang="en-US" sz="1100" b="0" i="0" u="none" strike="noStrike">
                          <a:solidFill>
                            <a:srgbClr val="000000"/>
                          </a:solidFill>
                          <a:effectLst/>
                          <a:latin typeface="Calibri" panose="020F0502020204030204" pitchFamily="34" charset="0"/>
                        </a:rPr>
                        <a:t>15.10.2024</a:t>
                      </a:r>
                    </a:p>
                  </a:txBody>
                  <a:tcPr marL="7620" marR="7620" marT="7620" marB="0" anchor="ctr">
                    <a:solidFill>
                      <a:srgbClr val="CEF1D7"/>
                    </a:solidFill>
                  </a:tcPr>
                </a:tc>
                <a:tc>
                  <a:txBody>
                    <a:bodyPr/>
                    <a:lstStyle/>
                    <a:p>
                      <a:pPr algn="ctr" fontAlgn="ctr"/>
                      <a:r>
                        <a:rPr lang="en-US" sz="1100" b="0" i="0" u="none" strike="noStrike">
                          <a:solidFill>
                            <a:srgbClr val="000000"/>
                          </a:solidFill>
                          <a:effectLst/>
                          <a:latin typeface="Calibri" panose="020F0502020204030204" pitchFamily="34" charset="0"/>
                        </a:rPr>
                        <a:t>15.10.2029</a:t>
                      </a:r>
                    </a:p>
                  </a:txBody>
                  <a:tcPr marL="7620" marR="7620" marT="7620" marB="0" anchor="ctr">
                    <a:solidFill>
                      <a:srgbClr val="CEF1D7"/>
                    </a:solidFill>
                  </a:tcPr>
                </a:tc>
                <a:tc>
                  <a:txBody>
                    <a:bodyPr/>
                    <a:lstStyle/>
                    <a:p>
                      <a:pPr algn="ctr" fontAlgn="ctr"/>
                      <a:r>
                        <a:rPr lang="en-US" sz="1100" b="0" i="0" u="none" strike="noStrike">
                          <a:solidFill>
                            <a:srgbClr val="000000"/>
                          </a:solidFill>
                          <a:effectLst/>
                          <a:latin typeface="Calibri" panose="020F0502020204030204" pitchFamily="34" charset="0"/>
                        </a:rPr>
                        <a:t>250 000 000</a:t>
                      </a:r>
                    </a:p>
                  </a:txBody>
                  <a:tcPr marL="7620" marR="7620" marT="7620" marB="0" anchor="ctr">
                    <a:solidFill>
                      <a:srgbClr val="CEF1D7"/>
                    </a:solidFill>
                  </a:tcPr>
                </a:tc>
                <a:tc>
                  <a:txBody>
                    <a:bodyPr/>
                    <a:lstStyle/>
                    <a:p>
                      <a:pPr algn="ctr" fontAlgn="ctr"/>
                      <a:r>
                        <a:rPr lang="en-US" sz="1100" b="0" i="0" u="none" strike="noStrike" dirty="0">
                          <a:solidFill>
                            <a:srgbClr val="000000"/>
                          </a:solidFill>
                          <a:effectLst/>
                          <a:latin typeface="Calibri" panose="020F0502020204030204" pitchFamily="34" charset="0"/>
                        </a:rPr>
                        <a:t>2,875 %</a:t>
                      </a:r>
                    </a:p>
                  </a:txBody>
                  <a:tcPr marL="7620" marR="7620" marT="7620" marB="0" anchor="ctr">
                    <a:solidFill>
                      <a:srgbClr val="CEF1D7"/>
                    </a:solidFill>
                  </a:tcPr>
                </a:tc>
                <a:extLst>
                  <a:ext uri="{0D108BD9-81ED-4DB2-BD59-A6C34878D82A}">
                    <a16:rowId xmlns:a16="http://schemas.microsoft.com/office/drawing/2014/main" val="1596844331"/>
                  </a:ext>
                </a:extLst>
              </a:tr>
            </a:tbl>
          </a:graphicData>
        </a:graphic>
      </p:graphicFrame>
    </p:spTree>
    <p:extLst>
      <p:ext uri="{BB962C8B-B14F-4D97-AF65-F5344CB8AC3E}">
        <p14:creationId xmlns:p14="http://schemas.microsoft.com/office/powerpoint/2010/main" val="243518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4">
            <a:extLst>
              <a:ext uri="{FF2B5EF4-FFF2-40B4-BE49-F238E27FC236}">
                <a16:creationId xmlns:a16="http://schemas.microsoft.com/office/drawing/2014/main" id="{83171DFB-EC64-4C0A-92DA-4711296BE9D9}"/>
              </a:ext>
            </a:extLst>
          </p:cNvPr>
          <p:cNvSpPr txBox="1">
            <a:spLocks/>
          </p:cNvSpPr>
          <p:nvPr/>
        </p:nvSpPr>
        <p:spPr>
          <a:xfrm>
            <a:off x="1017095" y="341989"/>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rPr>
              <a:t>Geographical distribution</a:t>
            </a:r>
            <a:endParaRPr kumimoji="0" lang="en-US" sz="14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EE03AC38-059E-40BB-8DC4-808FC2E9CEED}"/>
              </a:ext>
            </a:extLst>
          </p:cNvPr>
          <p:cNvSpPr>
            <a:spLocks noGrp="1"/>
          </p:cNvSpPr>
          <p:nvPr>
            <p:ph type="sldNum" sz="quarter" idx="11"/>
          </p:nvPr>
        </p:nvSpPr>
        <p:spPr/>
        <p:txBody>
          <a:bodyPr/>
          <a:lstStyle/>
          <a:p>
            <a:fld id="{757C7DFD-54BD-2343-93BE-85F3D645E10D}" type="slidenum">
              <a:rPr lang="fi-FI" smtClean="0">
                <a:solidFill>
                  <a:schemeClr val="accent1"/>
                </a:solidFill>
              </a:rPr>
              <a:pPr/>
              <a:t>4</a:t>
            </a:fld>
            <a:endParaRPr lang="fi-FI">
              <a:solidFill>
                <a:schemeClr val="accent1"/>
              </a:solidFill>
            </a:endParaRPr>
          </a:p>
        </p:txBody>
      </p:sp>
      <p:sp>
        <p:nvSpPr>
          <p:cNvPr id="7" name="Otsikko 4">
            <a:extLst>
              <a:ext uri="{FF2B5EF4-FFF2-40B4-BE49-F238E27FC236}">
                <a16:creationId xmlns:a16="http://schemas.microsoft.com/office/drawing/2014/main" id="{71522E1C-85FF-4766-BE8A-AF77F70AF4CC}"/>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pic>
        <p:nvPicPr>
          <p:cNvPr id="2050" name="Picture 1">
            <a:extLst>
              <a:ext uri="{FF2B5EF4-FFF2-40B4-BE49-F238E27FC236}">
                <a16:creationId xmlns:a16="http://schemas.microsoft.com/office/drawing/2014/main" id="{52C60698-6980-401D-BC20-E52A2F430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47" y="1225072"/>
            <a:ext cx="2969174" cy="515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407ECCE-F545-C8B4-5ACB-11A3684ABF87}"/>
              </a:ext>
            </a:extLst>
          </p:cNvPr>
          <p:cNvPicPr>
            <a:picLocks noChangeAspect="1"/>
          </p:cNvPicPr>
          <p:nvPr/>
        </p:nvPicPr>
        <p:blipFill>
          <a:blip r:embed="rId4"/>
          <a:stretch>
            <a:fillRect/>
          </a:stretch>
        </p:blipFill>
        <p:spPr>
          <a:xfrm>
            <a:off x="6254064" y="2375328"/>
            <a:ext cx="4817590" cy="2775849"/>
          </a:xfrm>
          <a:prstGeom prst="rect">
            <a:avLst/>
          </a:prstGeom>
        </p:spPr>
      </p:pic>
    </p:spTree>
    <p:extLst>
      <p:ext uri="{BB962C8B-B14F-4D97-AF65-F5344CB8AC3E}">
        <p14:creationId xmlns:p14="http://schemas.microsoft.com/office/powerpoint/2010/main" val="165077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4">
            <a:extLst>
              <a:ext uri="{FF2B5EF4-FFF2-40B4-BE49-F238E27FC236}">
                <a16:creationId xmlns:a16="http://schemas.microsoft.com/office/drawing/2014/main" id="{A5182D83-4D71-4973-855F-9948F5D95F71}"/>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8" name="Otsikko 4">
            <a:extLst>
              <a:ext uri="{FF2B5EF4-FFF2-40B4-BE49-F238E27FC236}">
                <a16:creationId xmlns:a16="http://schemas.microsoft.com/office/drawing/2014/main" id="{A6F0F3E8-C75F-4439-A84B-6AE770C72D50}"/>
              </a:ext>
            </a:extLst>
          </p:cNvPr>
          <p:cNvSpPr txBox="1">
            <a:spLocks/>
          </p:cNvSpPr>
          <p:nvPr/>
        </p:nvSpPr>
        <p:spPr>
          <a:xfrm>
            <a:off x="1017095" y="341989"/>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52B8E"/>
                </a:solidFill>
                <a:effectLst/>
                <a:uLnTx/>
                <a:uFillTx/>
                <a:latin typeface="Arial" panose="020B0604020202020204" pitchFamily="34" charset="0"/>
                <a:ea typeface="+mj-ea"/>
                <a:cs typeface="Arial" panose="020B0604020202020204" pitchFamily="34" charset="0"/>
              </a:rPr>
              <a:t>Cover pool data</a:t>
            </a:r>
            <a:endParaRPr kumimoji="0" lang="en-GB" sz="1400" b="1" i="0" u="none" strike="noStrike" kern="1200" cap="none" spc="0" normalizeH="0" baseline="0" noProof="0" dirty="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16" name="Slide Number Placeholder 1">
            <a:extLst>
              <a:ext uri="{FF2B5EF4-FFF2-40B4-BE49-F238E27FC236}">
                <a16:creationId xmlns:a16="http://schemas.microsoft.com/office/drawing/2014/main" id="{8E5CF7A6-A0D4-44F2-B405-F239D5CAF4E2}"/>
              </a:ext>
            </a:extLst>
          </p:cNvPr>
          <p:cNvSpPr txBox="1">
            <a:spLocks/>
          </p:cNvSpPr>
          <p:nvPr/>
        </p:nvSpPr>
        <p:spPr>
          <a:xfrm>
            <a:off x="277650" y="6382637"/>
            <a:ext cx="359914" cy="292897"/>
          </a:xfrm>
          <a:prstGeom prst="rect">
            <a:avLst/>
          </a:prstGeom>
        </p:spPr>
        <p:txBody>
          <a:bodyPr vert="horz" lIns="91440" tIns="45720" rIns="91440" bIns="45720" rtlCol="0" anchor="ctr"/>
          <a:lstStyle>
            <a:defPPr>
              <a:defRPr lang="fi-FI"/>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i-FI"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19" name="Otsikko 4">
            <a:extLst>
              <a:ext uri="{FF2B5EF4-FFF2-40B4-BE49-F238E27FC236}">
                <a16:creationId xmlns:a16="http://schemas.microsoft.com/office/drawing/2014/main" id="{46DD579A-DB28-4DBA-B5E8-3245C28A1AC3}"/>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22" name="TextBox 21">
            <a:extLst>
              <a:ext uri="{FF2B5EF4-FFF2-40B4-BE49-F238E27FC236}">
                <a16:creationId xmlns:a16="http://schemas.microsoft.com/office/drawing/2014/main" id="{03992DF6-C701-4788-9657-C9FD6C0B6254}"/>
              </a:ext>
            </a:extLst>
          </p:cNvPr>
          <p:cNvSpPr txBox="1"/>
          <p:nvPr/>
        </p:nvSpPr>
        <p:spPr>
          <a:xfrm>
            <a:off x="6275388" y="1061200"/>
            <a:ext cx="4891875"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67278F">
                    <a:lumMod val="75000"/>
                  </a:srgbClr>
                </a:solidFill>
                <a:latin typeface="Arial" panose="020B0604020202020204" pitchFamily="34" charset="0"/>
                <a:ea typeface="GT Eesti Pro Display" charset="0"/>
                <a:cs typeface="Arial" panose="020B0604020202020204" pitchFamily="34" charset="0"/>
              </a:rPr>
              <a:t>Loan seasoning</a:t>
            </a:r>
            <a:r>
              <a:rPr kumimoji="0" lang="en-US" sz="1200" b="1" i="0" u="none" strike="noStrike" kern="1200" cap="none" spc="0" normalizeH="0" baseline="0" noProof="0" dirty="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 of the pool</a:t>
            </a:r>
          </a:p>
        </p:txBody>
      </p:sp>
      <p:sp>
        <p:nvSpPr>
          <p:cNvPr id="24" name="TextBox 23">
            <a:extLst>
              <a:ext uri="{FF2B5EF4-FFF2-40B4-BE49-F238E27FC236}">
                <a16:creationId xmlns:a16="http://schemas.microsoft.com/office/drawing/2014/main" id="{BD7CA51D-58C7-4FEA-91F3-097053608D8B}"/>
              </a:ext>
            </a:extLst>
          </p:cNvPr>
          <p:cNvSpPr txBox="1"/>
          <p:nvPr/>
        </p:nvSpPr>
        <p:spPr>
          <a:xfrm>
            <a:off x="1024737" y="1061200"/>
            <a:ext cx="493200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LTV distribution of the pool</a:t>
            </a:r>
          </a:p>
        </p:txBody>
      </p:sp>
      <p:cxnSp>
        <p:nvCxnSpPr>
          <p:cNvPr id="6" name="Straight Connector 5">
            <a:extLst>
              <a:ext uri="{FF2B5EF4-FFF2-40B4-BE49-F238E27FC236}">
                <a16:creationId xmlns:a16="http://schemas.microsoft.com/office/drawing/2014/main" id="{A7CEAFB0-6E40-479C-9740-5C83079FAE1D}"/>
              </a:ext>
            </a:extLst>
          </p:cNvPr>
          <p:cNvCxnSpPr/>
          <p:nvPr/>
        </p:nvCxnSpPr>
        <p:spPr>
          <a:xfrm>
            <a:off x="1017095" y="1379700"/>
            <a:ext cx="49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091FC0-C63C-4D55-957A-4D0A123C9A79}"/>
              </a:ext>
            </a:extLst>
          </p:cNvPr>
          <p:cNvCxnSpPr>
            <a:cxnSpLocks/>
          </p:cNvCxnSpPr>
          <p:nvPr/>
        </p:nvCxnSpPr>
        <p:spPr>
          <a:xfrm>
            <a:off x="6275388" y="1379700"/>
            <a:ext cx="489951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D4BB8A-ACFF-491D-973F-A75B22F32F39}"/>
              </a:ext>
            </a:extLst>
          </p:cNvPr>
          <p:cNvCxnSpPr/>
          <p:nvPr/>
        </p:nvCxnSpPr>
        <p:spPr>
          <a:xfrm>
            <a:off x="1024737" y="4123001"/>
            <a:ext cx="49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07A3D3-17CF-4E50-A95E-0064C2C850C0}"/>
              </a:ext>
            </a:extLst>
          </p:cNvPr>
          <p:cNvCxnSpPr/>
          <p:nvPr/>
        </p:nvCxnSpPr>
        <p:spPr>
          <a:xfrm>
            <a:off x="6354931" y="4126011"/>
            <a:ext cx="49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56568D-5E7F-4838-88CA-47D894BA34B8}"/>
              </a:ext>
            </a:extLst>
          </p:cNvPr>
          <p:cNvSpPr txBox="1"/>
          <p:nvPr/>
        </p:nvSpPr>
        <p:spPr>
          <a:xfrm>
            <a:off x="1044799" y="3846001"/>
            <a:ext cx="493200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Loan size buckets (EUR)</a:t>
            </a:r>
          </a:p>
        </p:txBody>
      </p:sp>
      <p:sp>
        <p:nvSpPr>
          <p:cNvPr id="20" name="TextBox 19">
            <a:extLst>
              <a:ext uri="{FF2B5EF4-FFF2-40B4-BE49-F238E27FC236}">
                <a16:creationId xmlns:a16="http://schemas.microsoft.com/office/drawing/2014/main" id="{C816A7AE-E18E-4069-B96A-163D069F36DC}"/>
              </a:ext>
            </a:extLst>
          </p:cNvPr>
          <p:cNvSpPr txBox="1"/>
          <p:nvPr/>
        </p:nvSpPr>
        <p:spPr>
          <a:xfrm>
            <a:off x="6374993" y="3846002"/>
            <a:ext cx="4891875"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Cover pool maturity </a:t>
            </a:r>
            <a:r>
              <a:rPr lang="en-US" sz="1200" b="1">
                <a:solidFill>
                  <a:srgbClr val="67278F">
                    <a:lumMod val="75000"/>
                  </a:srgbClr>
                </a:solidFill>
                <a:latin typeface="Arial" panose="020B0604020202020204" pitchFamily="34" charset="0"/>
                <a:ea typeface="GT Eesti Pro Display" charset="0"/>
                <a:cs typeface="Arial" panose="020B0604020202020204" pitchFamily="34" charset="0"/>
              </a:rPr>
              <a:t>profile</a:t>
            </a:r>
            <a:endPar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endParaRPr>
          </a:p>
        </p:txBody>
      </p:sp>
      <p:pic>
        <p:nvPicPr>
          <p:cNvPr id="10" name="Picture 9">
            <a:extLst>
              <a:ext uri="{FF2B5EF4-FFF2-40B4-BE49-F238E27FC236}">
                <a16:creationId xmlns:a16="http://schemas.microsoft.com/office/drawing/2014/main" id="{D8769CF4-6B8C-7414-CDF9-8EDD6ECBFC30}"/>
              </a:ext>
            </a:extLst>
          </p:cNvPr>
          <p:cNvPicPr>
            <a:picLocks noChangeAspect="1"/>
          </p:cNvPicPr>
          <p:nvPr/>
        </p:nvPicPr>
        <p:blipFill>
          <a:blip r:embed="rId3"/>
          <a:stretch>
            <a:fillRect/>
          </a:stretch>
        </p:blipFill>
        <p:spPr>
          <a:xfrm>
            <a:off x="6275388" y="1457932"/>
            <a:ext cx="4821235" cy="2308332"/>
          </a:xfrm>
          <a:prstGeom prst="rect">
            <a:avLst/>
          </a:prstGeom>
        </p:spPr>
      </p:pic>
      <p:pic>
        <p:nvPicPr>
          <p:cNvPr id="12" name="Picture 11">
            <a:extLst>
              <a:ext uri="{FF2B5EF4-FFF2-40B4-BE49-F238E27FC236}">
                <a16:creationId xmlns:a16="http://schemas.microsoft.com/office/drawing/2014/main" id="{81DDF70E-F94B-894F-72B8-FA0F7CFE098C}"/>
              </a:ext>
            </a:extLst>
          </p:cNvPr>
          <p:cNvPicPr>
            <a:picLocks noChangeAspect="1"/>
          </p:cNvPicPr>
          <p:nvPr/>
        </p:nvPicPr>
        <p:blipFill>
          <a:blip r:embed="rId4"/>
          <a:stretch>
            <a:fillRect/>
          </a:stretch>
        </p:blipFill>
        <p:spPr>
          <a:xfrm>
            <a:off x="1041400" y="1454493"/>
            <a:ext cx="4932000" cy="2311774"/>
          </a:xfrm>
          <a:prstGeom prst="rect">
            <a:avLst/>
          </a:prstGeom>
        </p:spPr>
      </p:pic>
      <p:pic>
        <p:nvPicPr>
          <p:cNvPr id="25" name="Picture 24">
            <a:extLst>
              <a:ext uri="{FF2B5EF4-FFF2-40B4-BE49-F238E27FC236}">
                <a16:creationId xmlns:a16="http://schemas.microsoft.com/office/drawing/2014/main" id="{836716CB-D4C0-DEB7-BDBF-F727DF49DC6D}"/>
              </a:ext>
            </a:extLst>
          </p:cNvPr>
          <p:cNvPicPr>
            <a:picLocks noChangeAspect="1"/>
          </p:cNvPicPr>
          <p:nvPr/>
        </p:nvPicPr>
        <p:blipFill>
          <a:blip r:embed="rId5"/>
          <a:stretch>
            <a:fillRect/>
          </a:stretch>
        </p:blipFill>
        <p:spPr>
          <a:xfrm>
            <a:off x="6354931" y="4202739"/>
            <a:ext cx="4741692" cy="2469523"/>
          </a:xfrm>
          <a:prstGeom prst="rect">
            <a:avLst/>
          </a:prstGeom>
        </p:spPr>
      </p:pic>
      <p:pic>
        <p:nvPicPr>
          <p:cNvPr id="27" name="Picture 26">
            <a:extLst>
              <a:ext uri="{FF2B5EF4-FFF2-40B4-BE49-F238E27FC236}">
                <a16:creationId xmlns:a16="http://schemas.microsoft.com/office/drawing/2014/main" id="{405B839A-598D-2D1B-CCA5-E64AB1A6FC96}"/>
              </a:ext>
            </a:extLst>
          </p:cNvPr>
          <p:cNvPicPr>
            <a:picLocks noChangeAspect="1"/>
          </p:cNvPicPr>
          <p:nvPr/>
        </p:nvPicPr>
        <p:blipFill>
          <a:blip r:embed="rId6"/>
          <a:stretch>
            <a:fillRect/>
          </a:stretch>
        </p:blipFill>
        <p:spPr>
          <a:xfrm>
            <a:off x="1041400" y="4202740"/>
            <a:ext cx="4899024" cy="2469522"/>
          </a:xfrm>
          <a:prstGeom prst="rect">
            <a:avLst/>
          </a:prstGeom>
        </p:spPr>
      </p:pic>
    </p:spTree>
    <p:extLst>
      <p:ext uri="{BB962C8B-B14F-4D97-AF65-F5344CB8AC3E}">
        <p14:creationId xmlns:p14="http://schemas.microsoft.com/office/powerpoint/2010/main" val="354067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06585-2FC5-439D-B64C-D7893FE14E6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i-FI" sz="1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 name="Title 2">
            <a:extLst>
              <a:ext uri="{FF2B5EF4-FFF2-40B4-BE49-F238E27FC236}">
                <a16:creationId xmlns:a16="http://schemas.microsoft.com/office/drawing/2014/main" id="{136D101C-8AB9-4087-93F9-F76F0766D2AA}"/>
              </a:ext>
            </a:extLst>
          </p:cNvPr>
          <p:cNvSpPr>
            <a:spLocks noGrp="1"/>
          </p:cNvSpPr>
          <p:nvPr>
            <p:ph type="title"/>
          </p:nvPr>
        </p:nvSpPr>
        <p:spPr>
          <a:xfrm>
            <a:off x="1017587" y="578498"/>
            <a:ext cx="10155238" cy="437502"/>
          </a:xfrm>
        </p:spPr>
        <p:txBody>
          <a:bodyPr>
            <a:noAutofit/>
          </a:bodyPr>
          <a:lstStyle/>
          <a:p>
            <a:r>
              <a:rPr lang="fi-FI" sz="2800" err="1">
                <a:solidFill>
                  <a:srgbClr val="652B8E"/>
                </a:solidFill>
                <a:latin typeface="Arial" panose="020B0604020202020204" pitchFamily="34" charset="0"/>
                <a:cs typeface="Arial" panose="020B0604020202020204" pitchFamily="34" charset="0"/>
              </a:rPr>
              <a:t>Risks</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related</a:t>
            </a:r>
            <a:r>
              <a:rPr lang="fi-FI" sz="2800">
                <a:solidFill>
                  <a:srgbClr val="652B8E"/>
                </a:solidFill>
                <a:latin typeface="Arial" panose="020B0604020202020204" pitchFamily="34" charset="0"/>
                <a:cs typeface="Arial" panose="020B0604020202020204" pitchFamily="34" charset="0"/>
              </a:rPr>
              <a:t> to </a:t>
            </a:r>
            <a:r>
              <a:rPr lang="fi-FI" sz="2800" err="1">
                <a:solidFill>
                  <a:srgbClr val="652B8E"/>
                </a:solidFill>
                <a:latin typeface="Arial" panose="020B0604020202020204" pitchFamily="34" charset="0"/>
                <a:cs typeface="Arial" panose="020B0604020202020204" pitchFamily="34" charset="0"/>
              </a:rPr>
              <a:t>covered</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bonds</a:t>
            </a:r>
            <a:r>
              <a:rPr lang="fi-FI" sz="2800">
                <a:solidFill>
                  <a:srgbClr val="652B8E"/>
                </a:solidFill>
                <a:latin typeface="Arial" panose="020B0604020202020204" pitchFamily="34" charset="0"/>
                <a:cs typeface="Arial" panose="020B0604020202020204" pitchFamily="34" charset="0"/>
              </a:rPr>
              <a:t> I</a:t>
            </a:r>
          </a:p>
        </p:txBody>
      </p:sp>
      <p:sp>
        <p:nvSpPr>
          <p:cNvPr id="4" name="Content Placeholder 3">
            <a:extLst>
              <a:ext uri="{FF2B5EF4-FFF2-40B4-BE49-F238E27FC236}">
                <a16:creationId xmlns:a16="http://schemas.microsoft.com/office/drawing/2014/main" id="{BE0E07D9-476D-4505-AEDC-D6219404D3EB}"/>
              </a:ext>
            </a:extLst>
          </p:cNvPr>
          <p:cNvSpPr>
            <a:spLocks noGrp="1"/>
          </p:cNvSpPr>
          <p:nvPr>
            <p:ph sz="quarter" idx="13"/>
          </p:nvPr>
        </p:nvSpPr>
        <p:spPr>
          <a:xfrm>
            <a:off x="1019174" y="1313895"/>
            <a:ext cx="10153651" cy="5068742"/>
          </a:xfrm>
        </p:spPr>
        <p:txBody>
          <a:bodyPr>
            <a:normAutofit/>
          </a:bodyPr>
          <a:lstStyle/>
          <a:p>
            <a:pPr marL="285750" indent="-285750">
              <a:buFont typeface="Arial" panose="020B0604020202020204" pitchFamily="34" charset="0"/>
              <a:buChar char="•"/>
            </a:pPr>
            <a:r>
              <a:rPr lang="fi-FI" sz="1200" b="1" i="0" err="1">
                <a:solidFill>
                  <a:srgbClr val="343434"/>
                </a:solidFill>
                <a:effectLst/>
                <a:latin typeface="Arial" panose="020B0604020202020204" pitchFamily="34" charset="0"/>
                <a:cs typeface="Arial" panose="020B0604020202020204" pitchFamily="34" charset="0"/>
              </a:rPr>
              <a:t>Interest</a:t>
            </a:r>
            <a:r>
              <a:rPr lang="fi-FI" sz="1200" b="1" i="0">
                <a:solidFill>
                  <a:srgbClr val="343434"/>
                </a:solidFill>
                <a:effectLst/>
                <a:latin typeface="Arial" panose="020B0604020202020204" pitchFamily="34" charset="0"/>
                <a:cs typeface="Arial" panose="020B0604020202020204" pitchFamily="34" charset="0"/>
              </a:rPr>
              <a:t> </a:t>
            </a:r>
            <a:r>
              <a:rPr lang="fi-FI" sz="1200" b="1" i="0" err="1">
                <a:solidFill>
                  <a:srgbClr val="343434"/>
                </a:solidFill>
                <a:effectLst/>
                <a:latin typeface="Arial" panose="020B0604020202020204" pitchFamily="34" charset="0"/>
                <a:cs typeface="Arial" panose="020B0604020202020204" pitchFamily="34" charset="0"/>
              </a:rPr>
              <a:t>rate</a:t>
            </a:r>
            <a:r>
              <a:rPr lang="fi-FI" sz="1200" b="1" i="0">
                <a:solidFill>
                  <a:srgbClr val="343434"/>
                </a:solidFill>
                <a:effectLst/>
                <a:latin typeface="Arial" panose="020B0604020202020204" pitchFamily="34" charset="0"/>
                <a:cs typeface="Arial" panose="020B0604020202020204" pitchFamily="34" charset="0"/>
              </a:rPr>
              <a:t> </a:t>
            </a:r>
            <a:r>
              <a:rPr lang="fi-FI" sz="1200" b="1" i="0" err="1">
                <a:solidFill>
                  <a:srgbClr val="343434"/>
                </a:solidFill>
                <a:effectLst/>
                <a:latin typeface="Arial" panose="020B0604020202020204" pitchFamily="34" charset="0"/>
                <a:cs typeface="Arial" panose="020B0604020202020204" pitchFamily="34" charset="0"/>
              </a:rPr>
              <a:t>risk</a:t>
            </a:r>
            <a:endParaRPr lang="fi-FI" sz="1200" b="1" i="0">
              <a:solidFill>
                <a:srgbClr val="343434"/>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In general, as market interest rates rise, covered bonds bearing interest at a fixed rate generally decline in value. Consequently, investment in fixed rate Covered Bonds involves the risk that subsequent changes in market interest rates may adversely affect the value of the fixed rate Covered Bonds since fixed rate Covered Bonds have a fixed rate of interest and prevailing interest rates in the future may be higher than that fixed rate of interest.</a:t>
            </a:r>
          </a:p>
          <a:p>
            <a:pPr marL="742950" lvl="1" indent="-285750">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A holder of floating rate Covered Bonds is exposed to the risk of fluctuating interest rate levels and uncertain interest income. Fluctuating interest rate levels make it impossible to determine the yield of floating rate Covered Bonds in advance. In the event that the reference rate used to calculate the applicable interest rate turns negative, the interest rate on the Covered Bonds will therefore be below the margin as specified in the Final Terms and may be zero. Accordingly, the holders of floating rate Covered Bonds may not be entitled to interest payments for certain or all interest periods. Neither the current nor the historical value of the relevant floating rate should be taken as an indication of the future development of such floating rate during the term of any Covered Bond.</a:t>
            </a:r>
          </a:p>
          <a:p>
            <a:pPr marL="285750" indent="-285750">
              <a:buFont typeface="Arial" panose="020B0604020202020204" pitchFamily="34" charset="0"/>
              <a:buChar char="•"/>
            </a:pPr>
            <a:r>
              <a:rPr lang="en-US" sz="1200" b="1">
                <a:latin typeface="Arial" panose="020B0604020202020204" pitchFamily="34" charset="0"/>
                <a:cs typeface="Arial" panose="020B0604020202020204" pitchFamily="34" charset="0"/>
              </a:rPr>
              <a:t>Foreign exchange rate risk</a:t>
            </a: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POP Mortgage Bank operates only in euros.</a:t>
            </a:r>
          </a:p>
          <a:p>
            <a:pPr marL="742950" lvl="1" indent="-285750">
              <a:buFont typeface="Arial" panose="020B0604020202020204" pitchFamily="34" charset="0"/>
              <a:buChar char="•"/>
            </a:pPr>
            <a:endParaRPr lang="fi-FI" sz="11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326637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06585-2FC5-439D-B64C-D7893FE14E6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 name="Title 2">
            <a:extLst>
              <a:ext uri="{FF2B5EF4-FFF2-40B4-BE49-F238E27FC236}">
                <a16:creationId xmlns:a16="http://schemas.microsoft.com/office/drawing/2014/main" id="{136D101C-8AB9-4087-93F9-F76F0766D2AA}"/>
              </a:ext>
            </a:extLst>
          </p:cNvPr>
          <p:cNvSpPr>
            <a:spLocks noGrp="1"/>
          </p:cNvSpPr>
          <p:nvPr>
            <p:ph type="title"/>
          </p:nvPr>
        </p:nvSpPr>
        <p:spPr>
          <a:xfrm>
            <a:off x="1017587" y="578498"/>
            <a:ext cx="10155238" cy="437502"/>
          </a:xfrm>
        </p:spPr>
        <p:txBody>
          <a:bodyPr>
            <a:noAutofit/>
          </a:bodyPr>
          <a:lstStyle/>
          <a:p>
            <a:r>
              <a:rPr lang="fi-FI" sz="2800" err="1">
                <a:solidFill>
                  <a:srgbClr val="652B8E"/>
                </a:solidFill>
                <a:latin typeface="Arial" panose="020B0604020202020204" pitchFamily="34" charset="0"/>
                <a:cs typeface="Arial" panose="020B0604020202020204" pitchFamily="34" charset="0"/>
              </a:rPr>
              <a:t>Risks</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related</a:t>
            </a:r>
            <a:r>
              <a:rPr lang="fi-FI" sz="2800">
                <a:solidFill>
                  <a:srgbClr val="652B8E"/>
                </a:solidFill>
                <a:latin typeface="Arial" panose="020B0604020202020204" pitchFamily="34" charset="0"/>
                <a:cs typeface="Arial" panose="020B0604020202020204" pitchFamily="34" charset="0"/>
              </a:rPr>
              <a:t> to </a:t>
            </a:r>
            <a:r>
              <a:rPr lang="fi-FI" sz="2800" err="1">
                <a:solidFill>
                  <a:srgbClr val="652B8E"/>
                </a:solidFill>
                <a:latin typeface="Arial" panose="020B0604020202020204" pitchFamily="34" charset="0"/>
                <a:cs typeface="Arial" panose="020B0604020202020204" pitchFamily="34" charset="0"/>
              </a:rPr>
              <a:t>covered</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bonds</a:t>
            </a:r>
            <a:r>
              <a:rPr lang="fi-FI" sz="2800">
                <a:solidFill>
                  <a:srgbClr val="652B8E"/>
                </a:solidFill>
                <a:latin typeface="Arial" panose="020B0604020202020204" pitchFamily="34" charset="0"/>
                <a:cs typeface="Arial" panose="020B0604020202020204" pitchFamily="34" charset="0"/>
              </a:rPr>
              <a:t> II</a:t>
            </a:r>
          </a:p>
        </p:txBody>
      </p:sp>
      <p:sp>
        <p:nvSpPr>
          <p:cNvPr id="4" name="Content Placeholder 3">
            <a:extLst>
              <a:ext uri="{FF2B5EF4-FFF2-40B4-BE49-F238E27FC236}">
                <a16:creationId xmlns:a16="http://schemas.microsoft.com/office/drawing/2014/main" id="{BE0E07D9-476D-4505-AEDC-D6219404D3EB}"/>
              </a:ext>
            </a:extLst>
          </p:cNvPr>
          <p:cNvSpPr>
            <a:spLocks noGrp="1"/>
          </p:cNvSpPr>
          <p:nvPr>
            <p:ph sz="quarter" idx="13"/>
          </p:nvPr>
        </p:nvSpPr>
        <p:spPr>
          <a:xfrm>
            <a:off x="1019174" y="1313895"/>
            <a:ext cx="10153651" cy="5068742"/>
          </a:xfrm>
        </p:spPr>
        <p:txBody>
          <a:bodyPr>
            <a:normAutofit lnSpcReduction="10000"/>
          </a:bodyPr>
          <a:lstStyle/>
          <a:p>
            <a:pPr marL="285750" indent="-285750">
              <a:buFont typeface="Arial" panose="020B0604020202020204" pitchFamily="34" charset="0"/>
              <a:buChar char="•"/>
            </a:pPr>
            <a:r>
              <a:rPr lang="fi-FI" sz="1200" b="1">
                <a:solidFill>
                  <a:srgbClr val="343434"/>
                </a:solidFill>
                <a:latin typeface="Arial" panose="020B0604020202020204" pitchFamily="34" charset="0"/>
                <a:cs typeface="Arial" panose="020B0604020202020204" pitchFamily="34" charset="0"/>
              </a:rPr>
              <a:t>Credit </a:t>
            </a:r>
            <a:r>
              <a:rPr lang="fi-FI" sz="1200" b="1" err="1">
                <a:solidFill>
                  <a:srgbClr val="343434"/>
                </a:solidFill>
                <a:latin typeface="Arial" panose="020B0604020202020204" pitchFamily="34" charset="0"/>
                <a:cs typeface="Arial" panose="020B0604020202020204" pitchFamily="34" charset="0"/>
              </a:rPr>
              <a:t>risk</a:t>
            </a:r>
            <a:endParaRPr lang="fi-FI" sz="1200" b="1" i="0">
              <a:solidFill>
                <a:srgbClr val="343434"/>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Holders of the Covered Bonds take a credit risk on the performance of the Issuer, the Group and the Amalgamation to the extent that claims of the holders of Covered Bonds in respect of the Covered Bonds are not met out of the Cover Asset Pool. Receipt of payments under the Covered Bonds by a holder of Covered Bonds is dependent on the Issuer’s ability to fulfil its payment obligations, which is in turn dependent upon the development of the Group’s and Amalgamation’s business. Notwithstanding the joint liability under the Amalgamation Act between the Issuer and the POP Banks, there is no guarantee in place which directly ensures the repayment of Covered Bonds. The payment obligations under the Covered Bonds are covered obligations of the Issuer and are not obligations of, and are not guaranteed by, the POP Bank Centre nor any POP Bank.</a:t>
            </a:r>
            <a:endParaRPr lang="fi-FI" sz="11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200" b="1" err="1">
                <a:latin typeface="Arial" panose="020B0604020202020204" pitchFamily="34" charset="0"/>
                <a:cs typeface="Arial" panose="020B0604020202020204" pitchFamily="34" charset="0"/>
              </a:rPr>
              <a:t>Valuation</a:t>
            </a:r>
            <a:r>
              <a:rPr lang="fi-FI" sz="1200" b="1">
                <a:latin typeface="Arial" panose="020B0604020202020204" pitchFamily="34" charset="0"/>
                <a:cs typeface="Arial" panose="020B0604020202020204" pitchFamily="34" charset="0"/>
              </a:rPr>
              <a:t> </a:t>
            </a:r>
            <a:r>
              <a:rPr lang="fi-FI" sz="1200" b="1" err="1">
                <a:latin typeface="Arial" panose="020B0604020202020204" pitchFamily="34" charset="0"/>
                <a:cs typeface="Arial" panose="020B0604020202020204" pitchFamily="34" charset="0"/>
              </a:rPr>
              <a:t>methods</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A Mortgage Loan entered in the Register as collateral for a covered note may not exceed the current value of the shares, housing property or commercial real estate standing as collateral. The current value shall be calculated using good property evaluation practice applicable to credit institutions in accordance with provisions on the management of capital adequacy and credit risk of credit institutions issued by the FIN-FSA. The issuer shall regularly monitor the value of the shares, housing property or commercial real estate entered as collateral for the covered notes and revise the value of the collateral in accordance with provisions on the management of capital adequacy of credit institutions issued by the FIN-FSA.</a:t>
            </a:r>
          </a:p>
          <a:p>
            <a:pPr marL="285750" indent="-285750">
              <a:buFont typeface="Arial" panose="020B0604020202020204" pitchFamily="34" charset="0"/>
              <a:buChar char="•"/>
            </a:pPr>
            <a:r>
              <a:rPr lang="fi-FI" sz="1200" b="1" err="1">
                <a:latin typeface="Arial" panose="020B0604020202020204" pitchFamily="34" charset="0"/>
                <a:cs typeface="Arial" panose="020B0604020202020204" pitchFamily="34" charset="0"/>
              </a:rPr>
              <a:t>Liquidity</a:t>
            </a:r>
            <a:r>
              <a:rPr lang="fi-FI" sz="1200" b="1">
                <a:latin typeface="Arial" panose="020B0604020202020204" pitchFamily="34" charset="0"/>
                <a:cs typeface="Arial" panose="020B0604020202020204" pitchFamily="34" charset="0"/>
              </a:rPr>
              <a:t> </a:t>
            </a:r>
            <a:r>
              <a:rPr lang="fi-FI" sz="1200" b="1" err="1">
                <a:latin typeface="Arial" panose="020B0604020202020204" pitchFamily="34" charset="0"/>
                <a:cs typeface="Arial" panose="020B0604020202020204" pitchFamily="34" charset="0"/>
              </a:rPr>
              <a:t>risk</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Short-term liquidity risk refers to a quantitative and temporary imbalance of the Issuer’s or any Group member’s short-term cash flow. If realized, the risk means that the Issuer or other member of the Group will not be able to meet its payment obligations at the time they are falling due. Liquidity risk, if realized, may jeopardize or prevent continuation of the Issuer’s business operations and thereby its ability to fulfil its obligations under the Covered Bonds.</a:t>
            </a:r>
            <a:endParaRPr lang="fi-FI"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30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06585-2FC5-439D-B64C-D7893FE14E6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 name="Title 2">
            <a:extLst>
              <a:ext uri="{FF2B5EF4-FFF2-40B4-BE49-F238E27FC236}">
                <a16:creationId xmlns:a16="http://schemas.microsoft.com/office/drawing/2014/main" id="{136D101C-8AB9-4087-93F9-F76F0766D2AA}"/>
              </a:ext>
            </a:extLst>
          </p:cNvPr>
          <p:cNvSpPr>
            <a:spLocks noGrp="1"/>
          </p:cNvSpPr>
          <p:nvPr>
            <p:ph type="title"/>
          </p:nvPr>
        </p:nvSpPr>
        <p:spPr>
          <a:xfrm>
            <a:off x="1017587" y="578498"/>
            <a:ext cx="10155238" cy="437502"/>
          </a:xfrm>
        </p:spPr>
        <p:txBody>
          <a:bodyPr>
            <a:noAutofit/>
          </a:bodyPr>
          <a:lstStyle/>
          <a:p>
            <a:r>
              <a:rPr lang="fi-FI" sz="2800" err="1">
                <a:solidFill>
                  <a:srgbClr val="652B8E"/>
                </a:solidFill>
                <a:latin typeface="Arial" panose="020B0604020202020204" pitchFamily="34" charset="0"/>
                <a:cs typeface="Arial" panose="020B0604020202020204" pitchFamily="34" charset="0"/>
              </a:rPr>
              <a:t>Maturity</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extension</a:t>
            </a:r>
            <a:endParaRPr lang="fi-FI" sz="2800">
              <a:solidFill>
                <a:srgbClr val="652B8E"/>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E0E07D9-476D-4505-AEDC-D6219404D3EB}"/>
              </a:ext>
            </a:extLst>
          </p:cNvPr>
          <p:cNvSpPr>
            <a:spLocks noGrp="1"/>
          </p:cNvSpPr>
          <p:nvPr>
            <p:ph sz="quarter" idx="13"/>
          </p:nvPr>
        </p:nvSpPr>
        <p:spPr>
          <a:xfrm>
            <a:off x="1019174" y="1313895"/>
            <a:ext cx="10153651" cy="5068742"/>
          </a:xfrm>
        </p:spPr>
        <p:txBody>
          <a:bodyPr>
            <a:normAutofit/>
          </a:bodyPr>
          <a:lstStyle/>
          <a:p>
            <a:pPr marL="228600" indent="-228600">
              <a:lnSpc>
                <a:spcPct val="107000"/>
              </a:lnSpc>
              <a:spcAft>
                <a:spcPts val="800"/>
              </a:spcAft>
              <a:buFont typeface="Arial" panose="020B0604020202020204" pitchFamily="34" charset="0"/>
              <a:buChar char="•"/>
              <a:tabLst>
                <a:tab pos="1143000" algn="l"/>
              </a:tabLst>
            </a:pPr>
            <a:r>
              <a:rPr lang="en-US" sz="1200" b="1">
                <a:latin typeface="Arial" panose="020B0604020202020204" pitchFamily="34" charset="0"/>
                <a:ea typeface="Calibri" panose="020F0502020204030204" pitchFamily="34" charset="0"/>
                <a:cs typeface="Arial" panose="020B0604020202020204" pitchFamily="34" charset="0"/>
              </a:rPr>
              <a:t>Enablement of maturity extension</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Pursuant to Section 32 of the Covered Bond Act, the terms and conditions of a covered note may include a provision that enables the issuer to extend the maturity of a covered note subject to certain conditions, including the approval of the FIN-FSA. In addition, the conditions for extension of maturity include, among others, that the issuer is unable to obtain long-term financing from ordinary sources, the issuer is unable to meet the liquidity requirement set out in the Covered Bond Act if it makes payments towards the principal and interest of the maturing covered note and that the extension of maturity does not affect the sequence in which the issuer’s covered notes from the same Cover Asset Pool are maturing. If the FIN-FSA determines that the conditions for extension have been fulfilled and it gives its approval to the extension, its resolution shall indicate the applied extended maturity date of such covered notes which shall be a date on or before the final extended maturity date specified in the General Terms and Conditions.</a:t>
            </a:r>
            <a:r>
              <a:rPr lang="en-US" sz="11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i-FI" sz="1200" b="1" err="1">
                <a:latin typeface="Arial" panose="020B0604020202020204" pitchFamily="34" charset="0"/>
                <a:cs typeface="Arial" panose="020B0604020202020204" pitchFamily="34" charset="0"/>
              </a:rPr>
              <a:t>Implications</a:t>
            </a:r>
            <a:r>
              <a:rPr lang="fi-FI" sz="1200" b="1">
                <a:latin typeface="Arial" panose="020B0604020202020204" pitchFamily="34" charset="0"/>
                <a:cs typeface="Arial" panose="020B0604020202020204" pitchFamily="34" charset="0"/>
              </a:rPr>
              <a:t> of </a:t>
            </a:r>
            <a:r>
              <a:rPr lang="fi-FI" sz="1200" b="1" err="1">
                <a:latin typeface="Arial" panose="020B0604020202020204" pitchFamily="34" charset="0"/>
                <a:cs typeface="Arial" panose="020B0604020202020204" pitchFamily="34" charset="0"/>
              </a:rPr>
              <a:t>maturity</a:t>
            </a:r>
            <a:r>
              <a:rPr lang="fi-FI" sz="1200" b="1">
                <a:latin typeface="Arial" panose="020B0604020202020204" pitchFamily="34" charset="0"/>
                <a:cs typeface="Arial" panose="020B0604020202020204" pitchFamily="34" charset="0"/>
              </a:rPr>
              <a:t> </a:t>
            </a:r>
            <a:r>
              <a:rPr lang="fi-FI" sz="1200" b="1" err="1">
                <a:latin typeface="Arial" panose="020B0604020202020204" pitchFamily="34" charset="0"/>
                <a:cs typeface="Arial" panose="020B0604020202020204" pitchFamily="34" charset="0"/>
              </a:rPr>
              <a:t>extension</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If “Extended Final Maturity” if specified as being applicable in respect of a Series of Covered Bonds, the maturity date of the relevant Covered Bonds may be extended subject to certain conditions, including approval of the FIN-FSA. In the event of such extension, the Issuer may redeem all or any part of the nominal amount outstanding of the Covered Bonds on an Interest Payment Date falling in any month after the Maturity Date up to and including the Extended Final Maturity Date. The extension of the maturity of the outstanding principal amount of the Covered Bonds to a date falling after the Maturity Date will not result in any right of the holders of Covered Bonds to accelerate payments on such Covered Bonds and no payment will be payable to the holders of Covered Bonds in that event other than as set out in the General Terms and Conditions.</a:t>
            </a:r>
            <a:endParaRPr lang="fi-FI"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83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777466-B34B-49C3-924F-AD6C70C8A0E9}"/>
              </a:ext>
            </a:extLst>
          </p:cNvPr>
          <p:cNvSpPr/>
          <p:nvPr/>
        </p:nvSpPr>
        <p:spPr>
          <a:xfrm>
            <a:off x="10579100" y="6083300"/>
            <a:ext cx="14859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0" name="Title 1">
            <a:extLst>
              <a:ext uri="{FF2B5EF4-FFF2-40B4-BE49-F238E27FC236}">
                <a16:creationId xmlns:a16="http://schemas.microsoft.com/office/drawing/2014/main" id="{824164BF-615A-46DA-A82A-03BEA69BED55}"/>
              </a:ext>
            </a:extLst>
          </p:cNvPr>
          <p:cNvSpPr txBox="1">
            <a:spLocks/>
          </p:cNvSpPr>
          <p:nvPr/>
        </p:nvSpPr>
        <p:spPr>
          <a:xfrm>
            <a:off x="0" y="-6631"/>
            <a:ext cx="12192000" cy="6864631"/>
          </a:xfrm>
          <a:prstGeom prst="rect">
            <a:avLst/>
          </a:prstGeom>
          <a:solidFill>
            <a:schemeClr val="bg1">
              <a:lumMod val="85000"/>
              <a:alpha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1F898620-39C0-4831-AF47-B376B972D5B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en-GB"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14" name="Otsikko 4">
            <a:extLst>
              <a:ext uri="{FF2B5EF4-FFF2-40B4-BE49-F238E27FC236}">
                <a16:creationId xmlns:a16="http://schemas.microsoft.com/office/drawing/2014/main" id="{13D814D1-DD4E-40FF-B1AA-D3F1195A0F5C}"/>
              </a:ext>
            </a:extLst>
          </p:cNvPr>
          <p:cNvSpPr>
            <a:spLocks noGrp="1"/>
          </p:cNvSpPr>
          <p:nvPr>
            <p:ph type="title"/>
          </p:nvPr>
        </p:nvSpPr>
        <p:spPr>
          <a:xfrm>
            <a:off x="896937" y="372895"/>
            <a:ext cx="10155238" cy="963802"/>
          </a:xfrm>
        </p:spPr>
        <p:txBody>
          <a:bodyPr>
            <a:normAutofit/>
          </a:bodyPr>
          <a:lstStyle/>
          <a:p>
            <a:r>
              <a:rPr lang="en-GB">
                <a:solidFill>
                  <a:srgbClr val="7030A0"/>
                </a:solidFill>
                <a:latin typeface="Arial"/>
                <a:cs typeface="Arial"/>
              </a:rPr>
              <a:t>Contact information</a:t>
            </a:r>
            <a:endParaRPr lang="en-GB" b="0">
              <a:solidFill>
                <a:srgbClr val="7030A0"/>
              </a:solidFill>
              <a:latin typeface="Arial"/>
              <a:cs typeface="Arial"/>
            </a:endParaRPr>
          </a:p>
        </p:txBody>
      </p:sp>
      <p:sp>
        <p:nvSpPr>
          <p:cNvPr id="9" name="Sisällön paikkamerkki 6">
            <a:extLst>
              <a:ext uri="{FF2B5EF4-FFF2-40B4-BE49-F238E27FC236}">
                <a16:creationId xmlns:a16="http://schemas.microsoft.com/office/drawing/2014/main" id="{F2D5734F-F2BF-464B-BF8B-F76AEA65C59B}"/>
              </a:ext>
            </a:extLst>
          </p:cNvPr>
          <p:cNvSpPr>
            <a:spLocks noGrp="1"/>
          </p:cNvSpPr>
          <p:nvPr>
            <p:ph sz="quarter" idx="13"/>
          </p:nvPr>
        </p:nvSpPr>
        <p:spPr>
          <a:xfrm>
            <a:off x="1017587" y="1932855"/>
            <a:ext cx="10153651" cy="3673475"/>
          </a:xfrm>
        </p:spPr>
        <p:txBody>
          <a:bodyPr vert="horz" lIns="91440" tIns="45720" rIns="91440" bIns="45720" rtlCol="0" anchor="t">
            <a:noAutofit/>
          </a:bodyPr>
          <a:lstStyle/>
          <a:p>
            <a:pPr>
              <a:lnSpc>
                <a:spcPct val="100000"/>
              </a:lnSpc>
              <a:spcBef>
                <a:spcPts val="600"/>
              </a:spcBef>
            </a:pPr>
            <a:r>
              <a:rPr lang="en-GB" sz="1400" b="1" dirty="0">
                <a:solidFill>
                  <a:schemeClr val="tx1">
                    <a:lumMod val="75000"/>
                    <a:lumOff val="25000"/>
                  </a:schemeClr>
                </a:solidFill>
                <a:latin typeface="Arial"/>
                <a:cs typeface="Arial"/>
              </a:rPr>
              <a:t>Timo Hulkko, CEO, POP Mortgage Bank Plc</a:t>
            </a:r>
          </a:p>
          <a:p>
            <a:pPr>
              <a:lnSpc>
                <a:spcPct val="100000"/>
              </a:lnSpc>
              <a:spcBef>
                <a:spcPts val="0"/>
              </a:spcBef>
            </a:pPr>
            <a:r>
              <a:rPr lang="en-GB" sz="1200" dirty="0">
                <a:solidFill>
                  <a:schemeClr val="tx1">
                    <a:lumMod val="75000"/>
                    <a:lumOff val="25000"/>
                  </a:schemeClr>
                </a:solidFill>
                <a:latin typeface="Arial"/>
                <a:cs typeface="Arial"/>
              </a:rPr>
              <a:t>Email: timo.hulkko@poppankki.fi</a:t>
            </a:r>
          </a:p>
          <a:p>
            <a:pPr>
              <a:lnSpc>
                <a:spcPct val="100000"/>
              </a:lnSpc>
              <a:spcBef>
                <a:spcPts val="0"/>
              </a:spcBef>
            </a:pPr>
            <a:r>
              <a:rPr lang="en-GB" sz="1200" dirty="0">
                <a:solidFill>
                  <a:schemeClr val="tx1">
                    <a:lumMod val="75000"/>
                    <a:lumOff val="25000"/>
                  </a:schemeClr>
                </a:solidFill>
                <a:latin typeface="Arial"/>
                <a:cs typeface="Arial"/>
              </a:rPr>
              <a:t>Tel: + 358 500 894 008</a:t>
            </a:r>
            <a:br>
              <a:rPr lang="en-GB" sz="1200" dirty="0">
                <a:latin typeface="Arial" panose="020B0604020202020204" pitchFamily="34" charset="0"/>
                <a:cs typeface="Arial" panose="020B0604020202020204" pitchFamily="34" charset="0"/>
              </a:rPr>
            </a:b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12" descr="A picture containing text, clipart&#10;&#10;Description automatically generated">
            <a:extLst>
              <a:ext uri="{FF2B5EF4-FFF2-40B4-BE49-F238E27FC236}">
                <a16:creationId xmlns:a16="http://schemas.microsoft.com/office/drawing/2014/main" id="{0FAAD499-3D42-4922-8756-80D93BB09D84}"/>
              </a:ext>
            </a:extLst>
          </p:cNvPr>
          <p:cNvPicPr>
            <a:picLocks noChangeAspect="1"/>
          </p:cNvPicPr>
          <p:nvPr/>
        </p:nvPicPr>
        <p:blipFill>
          <a:blip r:embed="rId3"/>
          <a:stretch>
            <a:fillRect/>
          </a:stretch>
        </p:blipFill>
        <p:spPr>
          <a:xfrm>
            <a:off x="10666626" y="6321564"/>
            <a:ext cx="1294524" cy="291343"/>
          </a:xfrm>
          <a:prstGeom prst="rect">
            <a:avLst/>
          </a:prstGeom>
        </p:spPr>
      </p:pic>
    </p:spTree>
    <p:extLst>
      <p:ext uri="{BB962C8B-B14F-4D97-AF65-F5344CB8AC3E}">
        <p14:creationId xmlns:p14="http://schemas.microsoft.com/office/powerpoint/2010/main" val="1350032496"/>
      </p:ext>
    </p:extLst>
  </p:cSld>
  <p:clrMapOvr>
    <a:masterClrMapping/>
  </p:clrMapOvr>
</p:sld>
</file>

<file path=ppt/theme/theme1.xml><?xml version="1.0" encoding="utf-8"?>
<a:theme xmlns:a="http://schemas.openxmlformats.org/drawingml/2006/main" name="1 kansi- ja päätös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esityksen otsikko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esityksen väliotsikko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esityksen teksti- ja sisältö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2 esityksen otsikko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7358e5-e27f-4fb5-b011-e6eac01fc188" xsi:nil="true"/>
    <lcf76f155ced4ddcb4097134ff3c332f xmlns="d3753b74-ea26-44b1-b022-aec60ee13da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0EB2ED67119B64688E6E2D20672CF60" ma:contentTypeVersion="17" ma:contentTypeDescription="Luo uusi asiakirja." ma:contentTypeScope="" ma:versionID="ef4b89ee57c09a36cda5c3dcbaa0ac18">
  <xsd:schema xmlns:xsd="http://www.w3.org/2001/XMLSchema" xmlns:xs="http://www.w3.org/2001/XMLSchema" xmlns:p="http://schemas.microsoft.com/office/2006/metadata/properties" xmlns:ns2="d3753b74-ea26-44b1-b022-aec60ee13da4" xmlns:ns3="6b7358e5-e27f-4fb5-b011-e6eac01fc188" targetNamespace="http://schemas.microsoft.com/office/2006/metadata/properties" ma:root="true" ma:fieldsID="178b6a3294faa5f9af94cabbb93a3ab6" ns2:_="" ns3:_="">
    <xsd:import namespace="d3753b74-ea26-44b1-b022-aec60ee13da4"/>
    <xsd:import namespace="6b7358e5-e27f-4fb5-b011-e6eac01fc1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53b74-ea26-44b1-b022-aec60ee13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cf868994-78be-487e-bb64-fa94f9731a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358e5-e27f-4fb5-b011-e6eac01fc188"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9" nillable="true" ma:displayName="Taxonomy Catch All Column" ma:hidden="true" ma:list="{178fe627-d3c9-44cb-86a9-5125b8bf4e91}" ma:internalName="TaxCatchAll" ma:showField="CatchAllData" ma:web="6b7358e5-e27f-4fb5-b011-e6eac01fc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58347F-32C8-4A21-ADBC-26D8BC3A84E0}">
  <ds:schemaRefs>
    <ds:schemaRef ds:uri="http://purl.org/dc/elements/1.1/"/>
    <ds:schemaRef ds:uri="http://purl.org/dc/terms/"/>
    <ds:schemaRef ds:uri="http://purl.org/dc/dcmitype/"/>
    <ds:schemaRef ds:uri="d3753b74-ea26-44b1-b022-aec60ee13da4"/>
    <ds:schemaRef ds:uri="http://www.w3.org/XML/1998/namespace"/>
    <ds:schemaRef ds:uri="http://schemas.microsoft.com/office/2006/documentManagement/types"/>
    <ds:schemaRef ds:uri="6b7358e5-e27f-4fb5-b011-e6eac01fc188"/>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11C78F2-67E6-4A71-AB05-92F4D95A8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53b74-ea26-44b1-b022-aec60ee13da4"/>
    <ds:schemaRef ds:uri="6b7358e5-e27f-4fb5-b011-e6eac01fc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78A973-AAE8-4D49-AFBE-BFC6F7AF460C}">
  <ds:schemaRefs>
    <ds:schemaRef ds:uri="http://schemas.microsoft.com/sharepoint/v3/contenttype/forms"/>
  </ds:schemaRefs>
</ds:datastoreItem>
</file>

<file path=docMetadata/LabelInfo.xml><?xml version="1.0" encoding="utf-8"?>
<clbl:labelList xmlns:clbl="http://schemas.microsoft.com/office/2020/mipLabelMetadata">
  <clbl:label id="{612eb2f6-2ff7-4ee5-9992-296b002d7a35}" enabled="1" method="Privileged" siteId="{5e82dcaf-d7f0-4838-a85a-5de1f0b445d5}" removed="0"/>
</clbl:labelList>
</file>

<file path=docProps/app.xml><?xml version="1.0" encoding="utf-8"?>
<Properties xmlns="http://schemas.openxmlformats.org/officeDocument/2006/extended-properties" xmlns:vt="http://schemas.openxmlformats.org/officeDocument/2006/docPropsVTypes">
  <TotalTime>2491</TotalTime>
  <Words>1416</Words>
  <Application>Microsoft Office PowerPoint</Application>
  <PresentationFormat>Widescreen</PresentationFormat>
  <Paragraphs>121</Paragraphs>
  <Slides>9</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Arial Black</vt:lpstr>
      <vt:lpstr>Calibri</vt:lpstr>
      <vt:lpstr>Century Gothic</vt:lpstr>
      <vt:lpstr>GT Eesti Pro Display</vt:lpstr>
      <vt:lpstr>1 kansi- ja päätöskalvot</vt:lpstr>
      <vt:lpstr>2 esityksen otsikkokalvot</vt:lpstr>
      <vt:lpstr>3 esityksen väliotsikkokalvot</vt:lpstr>
      <vt:lpstr>4 esityksen teksti- ja sisältökalvot</vt:lpstr>
      <vt:lpstr>1_2 esityksen otsikkokalvot</vt:lpstr>
      <vt:lpstr>POP Mortgage Bank  Cover Pool Report  Q2/2026</vt:lpstr>
      <vt:lpstr>PowerPoint Presentation</vt:lpstr>
      <vt:lpstr>PowerPoint Presentation</vt:lpstr>
      <vt:lpstr>PowerPoint Presentation</vt:lpstr>
      <vt:lpstr>PowerPoint Presentation</vt:lpstr>
      <vt:lpstr>Risks related to covered bonds I</vt:lpstr>
      <vt:lpstr>Risks related to covered bonds II</vt:lpstr>
      <vt:lpstr>Maturity extension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Nelli Immonen</dc:creator>
  <cp:lastModifiedBy>Hölttä Janne (Bonum Pankki)</cp:lastModifiedBy>
  <cp:revision>9</cp:revision>
  <cp:lastPrinted>2022-06-02T15:40:47Z</cp:lastPrinted>
  <dcterms:created xsi:type="dcterms:W3CDTF">2017-11-22T07:44:19Z</dcterms:created>
  <dcterms:modified xsi:type="dcterms:W3CDTF">2026-07-03T14:08:44Z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0x01010060EB2ED67119B64688E6E2D20672CF60</vt:lpwstr>
  </property>
  <property fmtid="{D5CDD505-2E9C-101B-9397-08002B2CF9AE}" pid="3" name="MSIP_Label_fd873446-2530-497e-8874-95622ddd5de1_Enabled">
    <vt:lpwstr>true</vt:lpwstr>
  </property>
  <property fmtid="{D5CDD505-2E9C-101B-9397-08002B2CF9AE}" pid="4" name="MSIP_Label_fd873446-2530-497e-8874-95622ddd5de1_SetDate">
    <vt:lpwstr>2022-05-12T12:54:21Z</vt:lpwstr>
  </property>
  <property fmtid="{D5CDD505-2E9C-101B-9397-08002B2CF9AE}" pid="5" name="MSIP_Label_fd873446-2530-497e-8874-95622ddd5de1_Method">
    <vt:lpwstr>Privileged</vt:lpwstr>
  </property>
  <property fmtid="{D5CDD505-2E9C-101B-9397-08002B2CF9AE}" pid="6" name="MSIP_Label_fd873446-2530-497e-8874-95622ddd5de1_Name">
    <vt:lpwstr>fd873446-2530-497e-8874-95622ddd5de1</vt:lpwstr>
  </property>
  <property fmtid="{D5CDD505-2E9C-101B-9397-08002B2CF9AE}" pid="7" name="MSIP_Label_fd873446-2530-497e-8874-95622ddd5de1_SiteId">
    <vt:lpwstr>9a8ff9e3-0e35-4620-a724-e9834dc50b51</vt:lpwstr>
  </property>
  <property fmtid="{D5CDD505-2E9C-101B-9397-08002B2CF9AE}" pid="8" name="MSIP_Label_fd873446-2530-497e-8874-95622ddd5de1_ActionId">
    <vt:lpwstr>b306ee74-1369-473e-ac9e-3d5b8f365e9c</vt:lpwstr>
  </property>
  <property fmtid="{D5CDD505-2E9C-101B-9397-08002B2CF9AE}" pid="9" name="MSIP_Label_fd873446-2530-497e-8874-95622ddd5de1_ContentBits">
    <vt:lpwstr>0</vt:lpwstr>
  </property>
  <property fmtid="{D5CDD505-2E9C-101B-9397-08002B2CF9AE}" pid="10" name="MediaServiceImageTags">
    <vt:lpwstr/>
  </property>
  <property fmtid="{D5CDD505-2E9C-101B-9397-08002B2CF9AE}" pid="11" name="MSIP_Label_612eb2f6-2ff7-4ee5-9992-296b002d7a35_Enabled">
    <vt:lpwstr>true</vt:lpwstr>
  </property>
  <property fmtid="{D5CDD505-2E9C-101B-9397-08002B2CF9AE}" pid="12" name="MSIP_Label_612eb2f6-2ff7-4ee5-9992-296b002d7a35_SetDate">
    <vt:lpwstr>2024-04-10T08:21:40Z</vt:lpwstr>
  </property>
  <property fmtid="{D5CDD505-2E9C-101B-9397-08002B2CF9AE}" pid="13" name="MSIP_Label_612eb2f6-2ff7-4ee5-9992-296b002d7a35_Method">
    <vt:lpwstr>Privileged</vt:lpwstr>
  </property>
  <property fmtid="{D5CDD505-2E9C-101B-9397-08002B2CF9AE}" pid="14" name="MSIP_Label_612eb2f6-2ff7-4ee5-9992-296b002d7a35_Name">
    <vt:lpwstr>Public</vt:lpwstr>
  </property>
  <property fmtid="{D5CDD505-2E9C-101B-9397-08002B2CF9AE}" pid="15" name="MSIP_Label_612eb2f6-2ff7-4ee5-9992-296b002d7a35_SiteId">
    <vt:lpwstr>5e82dcaf-d7f0-4838-a85a-5de1f0b445d5</vt:lpwstr>
  </property>
  <property fmtid="{D5CDD505-2E9C-101B-9397-08002B2CF9AE}" pid="16" name="MSIP_Label_612eb2f6-2ff7-4ee5-9992-296b002d7a35_ActionId">
    <vt:lpwstr>0ac137c5-f9ac-43f2-9dee-07e5d596e9c1</vt:lpwstr>
  </property>
  <property fmtid="{D5CDD505-2E9C-101B-9397-08002B2CF9AE}" pid="17" name="MSIP_Label_612eb2f6-2ff7-4ee5-9992-296b002d7a35_ContentBits">
    <vt:lpwstr>0</vt:lpwstr>
  </property>
</Properties>
</file>