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4"/>
    <p:sldMasterId id="2147483704" r:id="rId5"/>
    <p:sldMasterId id="2147483669" r:id="rId6"/>
    <p:sldMasterId id="2147483674" r:id="rId7"/>
  </p:sldMasterIdLst>
  <p:notesMasterIdLst>
    <p:notesMasterId r:id="rId17"/>
  </p:notesMasterIdLst>
  <p:handoutMasterIdLst>
    <p:handoutMasterId r:id="rId18"/>
  </p:handoutMasterIdLst>
  <p:sldIdLst>
    <p:sldId id="373" r:id="rId8"/>
    <p:sldId id="2147376925" r:id="rId9"/>
    <p:sldId id="2147376933" r:id="rId10"/>
    <p:sldId id="2147376934" r:id="rId11"/>
    <p:sldId id="2147376935" r:id="rId12"/>
    <p:sldId id="2147376941" r:id="rId13"/>
    <p:sldId id="2147376942" r:id="rId14"/>
    <p:sldId id="2147376943" r:id="rId15"/>
    <p:sldId id="357" r:id="rId16"/>
  </p:sldIdLst>
  <p:sldSz cx="12192000" cy="6858000"/>
  <p:notesSz cx="6669088"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749" userDrawn="1">
          <p15:clr>
            <a:srgbClr val="A4A3A4"/>
          </p15:clr>
        </p15:guide>
        <p15:guide id="3" pos="3953" userDrawn="1">
          <p15:clr>
            <a:srgbClr val="A4A3A4"/>
          </p15:clr>
        </p15:guide>
        <p15:guide id="4" orient="horz" pos="867" userDrawn="1">
          <p15:clr>
            <a:srgbClr val="A4A3A4"/>
          </p15:clr>
        </p15:guide>
        <p15:guide id="5" orient="horz" pos="240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htiainen Aapo (POP Pankkikeskus)" initials="AA(P" lastIdx="1" clrIdx="6">
    <p:extLst>
      <p:ext uri="{19B8F6BF-5375-455C-9EA6-DF929625EA0E}">
        <p15:presenceInfo xmlns:p15="http://schemas.microsoft.com/office/powerpoint/2012/main" userId="S::aapo.ahtiainen@poppankki.fi::cd537cb3-f501-41a6-873b-654e712b6f90" providerId="AD"/>
      </p:ext>
    </p:extLst>
  </p:cmAuthor>
  <p:cmAuthor id="1" name="Hyötyläinen Maija (POP Pankkikeskus)" initials="HM(P" lastIdx="1" clrIdx="0">
    <p:extLst>
      <p:ext uri="{19B8F6BF-5375-455C-9EA6-DF929625EA0E}">
        <p15:presenceInfo xmlns:p15="http://schemas.microsoft.com/office/powerpoint/2012/main" userId="S::maija.hyotylainen@poppankki.fi::e007e013-00fd-414a-a142-92ec02635e0e" providerId="AD"/>
      </p:ext>
    </p:extLst>
  </p:cmAuthor>
  <p:cmAuthor id="2" name="Vuorenpää Tommi (POP Pankkikeskus)" initials="VT(P" lastIdx="1" clrIdx="1">
    <p:extLst>
      <p:ext uri="{19B8F6BF-5375-455C-9EA6-DF929625EA0E}">
        <p15:presenceInfo xmlns:p15="http://schemas.microsoft.com/office/powerpoint/2012/main" userId="S::tommi.vuorenpaa@poppankki.fi::148ff958-240d-4efc-93ef-f9cacdd45d51" providerId="AD"/>
      </p:ext>
    </p:extLst>
  </p:cmAuthor>
  <p:cmAuthor id="3" name="Toivanen, Jaakko" initials="TJ" lastIdx="83" clrIdx="2">
    <p:extLst>
      <p:ext uri="{19B8F6BF-5375-455C-9EA6-DF929625EA0E}">
        <p15:presenceInfo xmlns:p15="http://schemas.microsoft.com/office/powerpoint/2012/main" userId="S::Jaakko.Toivanen@nordea.fi::35d48f3d-9a66-4c1f-8443-21545499699c" providerId="AD"/>
      </p:ext>
    </p:extLst>
  </p:cmAuthor>
  <p:cmAuthor id="4" name="Mattelmäki, Annika" initials="MA" lastIdx="23" clrIdx="3">
    <p:extLst>
      <p:ext uri="{19B8F6BF-5375-455C-9EA6-DF929625EA0E}">
        <p15:presenceInfo xmlns:p15="http://schemas.microsoft.com/office/powerpoint/2012/main" userId="S::annika.mattelmaki@nordea.com::b73657fa-5c77-4626-b079-25497fc51362" providerId="AD"/>
      </p:ext>
    </p:extLst>
  </p:cmAuthor>
  <p:cmAuthor id="5" name="Johar, Telo" initials="JT" lastIdx="27" clrIdx="4">
    <p:extLst>
      <p:ext uri="{19B8F6BF-5375-455C-9EA6-DF929625EA0E}">
        <p15:presenceInfo xmlns:p15="http://schemas.microsoft.com/office/powerpoint/2012/main" userId="S::telo.johar@seb.se::28c131a9-1955-4eab-9bf5-1aecd6af8f9b" providerId="AD"/>
      </p:ext>
    </p:extLst>
  </p:cmAuthor>
  <p:cmAuthor id="6" name="Wiggert, Yannick" initials="WY" lastIdx="20" clrIdx="5">
    <p:extLst>
      <p:ext uri="{19B8F6BF-5375-455C-9EA6-DF929625EA0E}">
        <p15:presenceInfo xmlns:p15="http://schemas.microsoft.com/office/powerpoint/2012/main" userId="Wiggert, Yann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CEF1D7"/>
    <a:srgbClr val="36D97B"/>
    <a:srgbClr val="67278F"/>
    <a:srgbClr val="3E1756"/>
    <a:srgbClr val="E8F8EC"/>
    <a:srgbClr val="F8E923"/>
    <a:srgbClr val="7493F6"/>
    <a:srgbClr val="BCA285"/>
    <a:srgbClr val="1A8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5F639-445F-41EB-A576-8C89190A9443}" v="11" dt="2025-07-02T10:07:55.480"/>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93" autoAdjust="0"/>
  </p:normalViewPr>
  <p:slideViewPr>
    <p:cSldViewPr snapToGrid="0">
      <p:cViewPr varScale="1">
        <p:scale>
          <a:sx n="83" d="100"/>
          <a:sy n="83" d="100"/>
        </p:scale>
        <p:origin x="658" y="62"/>
      </p:cViewPr>
      <p:guideLst>
        <p:guide pos="3749"/>
        <p:guide pos="3953"/>
        <p:guide orient="horz" pos="867"/>
        <p:guide orient="horz" pos="240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otinen Jukka (Bonum Pankki)" userId="095a5c1e-dd25-4545-a675-f9f1a295d333" providerId="ADAL" clId="{8BD5F639-445F-41EB-A576-8C89190A9443}"/>
    <pc:docChg chg="undo custSel modSld">
      <pc:chgData name="Ruotinen Jukka (Bonum Pankki)" userId="095a5c1e-dd25-4545-a675-f9f1a295d333" providerId="ADAL" clId="{8BD5F639-445F-41EB-A576-8C89190A9443}" dt="2025-07-02T10:20:46.583" v="81" actId="20577"/>
      <pc:docMkLst>
        <pc:docMk/>
      </pc:docMkLst>
      <pc:sldChg chg="modSp mod">
        <pc:chgData name="Ruotinen Jukka (Bonum Pankki)" userId="095a5c1e-dd25-4545-a675-f9f1a295d333" providerId="ADAL" clId="{8BD5F639-445F-41EB-A576-8C89190A9443}" dt="2025-07-02T10:20:46.583" v="81" actId="20577"/>
        <pc:sldMkLst>
          <pc:docMk/>
          <pc:sldMk cId="2435184033" sldId="2147376933"/>
        </pc:sldMkLst>
        <pc:graphicFrameChg chg="modGraphic">
          <ac:chgData name="Ruotinen Jukka (Bonum Pankki)" userId="095a5c1e-dd25-4545-a675-f9f1a295d333" providerId="ADAL" clId="{8BD5F639-445F-41EB-A576-8C89190A9443}" dt="2025-07-02T10:20:46.583" v="81" actId="20577"/>
          <ac:graphicFrameMkLst>
            <pc:docMk/>
            <pc:sldMk cId="2435184033" sldId="2147376933"/>
            <ac:graphicFrameMk id="3" creationId="{630CFBC0-4338-4861-97EE-B0476A552590}"/>
          </ac:graphicFrameMkLst>
        </pc:graphicFrameChg>
      </pc:sldChg>
      <pc:sldChg chg="addSp delSp modSp mod">
        <pc:chgData name="Ruotinen Jukka (Bonum Pankki)" userId="095a5c1e-dd25-4545-a675-f9f1a295d333" providerId="ADAL" clId="{8BD5F639-445F-41EB-A576-8C89190A9443}" dt="2025-07-02T10:00:06.354" v="4" actId="1076"/>
        <pc:sldMkLst>
          <pc:docMk/>
          <pc:sldMk cId="1650771911" sldId="2147376934"/>
        </pc:sldMkLst>
        <pc:graphicFrameChg chg="del">
          <ac:chgData name="Ruotinen Jukka (Bonum Pankki)" userId="095a5c1e-dd25-4545-a675-f9f1a295d333" providerId="ADAL" clId="{8BD5F639-445F-41EB-A576-8C89190A9443}" dt="2025-07-02T09:59:46.792" v="0" actId="478"/>
          <ac:graphicFrameMkLst>
            <pc:docMk/>
            <pc:sldMk cId="1650771911" sldId="2147376934"/>
            <ac:graphicFrameMk id="9" creationId="{9CB97519-B0F9-9A9A-E854-D0BA1E585282}"/>
          </ac:graphicFrameMkLst>
        </pc:graphicFrameChg>
        <pc:picChg chg="add mod">
          <ac:chgData name="Ruotinen Jukka (Bonum Pankki)" userId="095a5c1e-dd25-4545-a675-f9f1a295d333" providerId="ADAL" clId="{8BD5F639-445F-41EB-A576-8C89190A9443}" dt="2025-07-02T10:00:06.354" v="4" actId="1076"/>
          <ac:picMkLst>
            <pc:docMk/>
            <pc:sldMk cId="1650771911" sldId="2147376934"/>
            <ac:picMk id="3" creationId="{5C5F31EF-1213-4E2A-F3F7-BCB0BF92B64E}"/>
          </ac:picMkLst>
        </pc:picChg>
      </pc:sldChg>
      <pc:sldChg chg="addSp delSp modSp mod">
        <pc:chgData name="Ruotinen Jukka (Bonum Pankki)" userId="095a5c1e-dd25-4545-a675-f9f1a295d333" providerId="ADAL" clId="{8BD5F639-445F-41EB-A576-8C89190A9443}" dt="2025-07-02T10:08:21.280" v="55" actId="1076"/>
        <pc:sldMkLst>
          <pc:docMk/>
          <pc:sldMk cId="3540678789" sldId="2147376935"/>
        </pc:sldMkLst>
        <pc:graphicFrameChg chg="del">
          <ac:chgData name="Ruotinen Jukka (Bonum Pankki)" userId="095a5c1e-dd25-4545-a675-f9f1a295d333" providerId="ADAL" clId="{8BD5F639-445F-41EB-A576-8C89190A9443}" dt="2025-07-02T10:00:31.742" v="5" actId="478"/>
          <ac:graphicFrameMkLst>
            <pc:docMk/>
            <pc:sldMk cId="3540678789" sldId="2147376935"/>
            <ac:graphicFrameMk id="2" creationId="{E8B8AA6B-0346-3FC1-6EA9-C1CF2C88F6B1}"/>
          </ac:graphicFrameMkLst>
        </pc:graphicFrameChg>
        <pc:graphicFrameChg chg="del">
          <ac:chgData name="Ruotinen Jukka (Bonum Pankki)" userId="095a5c1e-dd25-4545-a675-f9f1a295d333" providerId="ADAL" clId="{8BD5F639-445F-41EB-A576-8C89190A9443}" dt="2025-07-02T10:06:29.242" v="44" actId="478"/>
          <ac:graphicFrameMkLst>
            <pc:docMk/>
            <pc:sldMk cId="3540678789" sldId="2147376935"/>
            <ac:graphicFrameMk id="3" creationId="{16E6892E-057E-7C98-8D94-2BBE33D135F6}"/>
          </ac:graphicFrameMkLst>
        </pc:graphicFrameChg>
        <pc:graphicFrameChg chg="add del">
          <ac:chgData name="Ruotinen Jukka (Bonum Pankki)" userId="095a5c1e-dd25-4545-a675-f9f1a295d333" providerId="ADAL" clId="{8BD5F639-445F-41EB-A576-8C89190A9443}" dt="2025-07-02T10:05:17.526" v="38" actId="478"/>
          <ac:graphicFrameMkLst>
            <pc:docMk/>
            <pc:sldMk cId="3540678789" sldId="2147376935"/>
            <ac:graphicFrameMk id="5" creationId="{1A940C90-509D-71F7-2D6D-2A8C0A199C99}"/>
          </ac:graphicFrameMkLst>
        </pc:graphicFrameChg>
        <pc:graphicFrameChg chg="del">
          <ac:chgData name="Ruotinen Jukka (Bonum Pankki)" userId="095a5c1e-dd25-4545-a675-f9f1a295d333" providerId="ADAL" clId="{8BD5F639-445F-41EB-A576-8C89190A9443}" dt="2025-07-02T10:07:38.893" v="50" actId="478"/>
          <ac:graphicFrameMkLst>
            <pc:docMk/>
            <pc:sldMk cId="3540678789" sldId="2147376935"/>
            <ac:graphicFrameMk id="7" creationId="{881560E3-FA9C-13CC-38BA-0EF2186A6D7E}"/>
          </ac:graphicFrameMkLst>
        </pc:graphicFrameChg>
        <pc:graphicFrameChg chg="add mod">
          <ac:chgData name="Ruotinen Jukka (Bonum Pankki)" userId="095a5c1e-dd25-4545-a675-f9f1a295d333" providerId="ADAL" clId="{8BD5F639-445F-41EB-A576-8C89190A9443}" dt="2025-07-02T10:03:59.922" v="32"/>
          <ac:graphicFrameMkLst>
            <pc:docMk/>
            <pc:sldMk cId="3540678789" sldId="2147376935"/>
            <ac:graphicFrameMk id="9" creationId="{75AD1A01-A33B-4D24-AEC3-44A88B2325F9}"/>
          </ac:graphicFrameMkLst>
        </pc:graphicFrameChg>
        <pc:picChg chg="add mod">
          <ac:chgData name="Ruotinen Jukka (Bonum Pankki)" userId="095a5c1e-dd25-4545-a675-f9f1a295d333" providerId="ADAL" clId="{8BD5F639-445F-41EB-A576-8C89190A9443}" dt="2025-07-02T10:05:02.435" v="37" actId="1076"/>
          <ac:picMkLst>
            <pc:docMk/>
            <pc:sldMk cId="3540678789" sldId="2147376935"/>
            <ac:picMk id="10" creationId="{6D845FDC-4A10-E09E-2B75-3E0152FB691E}"/>
          </ac:picMkLst>
        </pc:picChg>
        <pc:picChg chg="add mod">
          <ac:chgData name="Ruotinen Jukka (Bonum Pankki)" userId="095a5c1e-dd25-4545-a675-f9f1a295d333" providerId="ADAL" clId="{8BD5F639-445F-41EB-A576-8C89190A9443}" dt="2025-07-02T10:06:10.581" v="43" actId="1076"/>
          <ac:picMkLst>
            <pc:docMk/>
            <pc:sldMk cId="3540678789" sldId="2147376935"/>
            <ac:picMk id="11" creationId="{AB5E8CD6-84A3-8FA9-B6DA-5D73C1DB0BFD}"/>
          </ac:picMkLst>
        </pc:picChg>
        <pc:picChg chg="add mod">
          <ac:chgData name="Ruotinen Jukka (Bonum Pankki)" userId="095a5c1e-dd25-4545-a675-f9f1a295d333" providerId="ADAL" clId="{8BD5F639-445F-41EB-A576-8C89190A9443}" dt="2025-07-02T10:07:24.474" v="49" actId="1076"/>
          <ac:picMkLst>
            <pc:docMk/>
            <pc:sldMk cId="3540678789" sldId="2147376935"/>
            <ac:picMk id="12" creationId="{86D3ADD1-2177-A8D6-F277-AB3EC7BC2C99}"/>
          </ac:picMkLst>
        </pc:picChg>
        <pc:picChg chg="add mod">
          <ac:chgData name="Ruotinen Jukka (Bonum Pankki)" userId="095a5c1e-dd25-4545-a675-f9f1a295d333" providerId="ADAL" clId="{8BD5F639-445F-41EB-A576-8C89190A9443}" dt="2025-07-02T10:08:21.280" v="55" actId="1076"/>
          <ac:picMkLst>
            <pc:docMk/>
            <pc:sldMk cId="3540678789" sldId="2147376935"/>
            <ac:picMk id="13" creationId="{FFD591D1-D7EB-E0B6-FFB5-B5830495A2B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2" y="1"/>
            <a:ext cx="2889939" cy="498056"/>
          </a:xfrm>
          <a:prstGeom prst="rect">
            <a:avLst/>
          </a:prstGeom>
        </p:spPr>
        <p:txBody>
          <a:bodyPr vert="horz" lIns="88582" tIns="44291" rIns="88582" bIns="44291" rtlCol="0"/>
          <a:lstStyle>
            <a:lvl1pPr algn="l">
              <a:defRPr sz="1100"/>
            </a:lvl1pPr>
          </a:lstStyle>
          <a:p>
            <a:endParaRPr lang="fi-FI"/>
          </a:p>
        </p:txBody>
      </p:sp>
      <p:sp>
        <p:nvSpPr>
          <p:cNvPr id="3" name="Päivämäärän paikkamerkki 2"/>
          <p:cNvSpPr>
            <a:spLocks noGrp="1"/>
          </p:cNvSpPr>
          <p:nvPr>
            <p:ph type="dt" sz="quarter" idx="1"/>
          </p:nvPr>
        </p:nvSpPr>
        <p:spPr>
          <a:xfrm>
            <a:off x="3777606" y="1"/>
            <a:ext cx="2889939" cy="498056"/>
          </a:xfrm>
          <a:prstGeom prst="rect">
            <a:avLst/>
          </a:prstGeom>
        </p:spPr>
        <p:txBody>
          <a:bodyPr vert="horz" lIns="88582" tIns="44291" rIns="88582" bIns="44291" rtlCol="0"/>
          <a:lstStyle>
            <a:lvl1pPr algn="r">
              <a:defRPr sz="1100"/>
            </a:lvl1pPr>
          </a:lstStyle>
          <a:p>
            <a:fld id="{D4B13F69-38F9-024B-A6BB-ADF2C1E43093}" type="datetimeFigureOut">
              <a:rPr lang="fi-FI" smtClean="0"/>
              <a:pPr/>
              <a:t>2.7.2025</a:t>
            </a:fld>
            <a:endParaRPr lang="fi-FI"/>
          </a:p>
        </p:txBody>
      </p:sp>
      <p:sp>
        <p:nvSpPr>
          <p:cNvPr id="4" name="Alatunnisteen paikkamerkki 3"/>
          <p:cNvSpPr>
            <a:spLocks noGrp="1"/>
          </p:cNvSpPr>
          <p:nvPr>
            <p:ph type="ftr" sz="quarter" idx="2"/>
          </p:nvPr>
        </p:nvSpPr>
        <p:spPr>
          <a:xfrm>
            <a:off x="2" y="9428584"/>
            <a:ext cx="2889939" cy="498055"/>
          </a:xfrm>
          <a:prstGeom prst="rect">
            <a:avLst/>
          </a:prstGeom>
        </p:spPr>
        <p:txBody>
          <a:bodyPr vert="horz" lIns="88582" tIns="44291" rIns="88582" bIns="44291" rtlCol="0" anchor="b"/>
          <a:lstStyle>
            <a:lvl1pPr algn="l">
              <a:defRPr sz="1100"/>
            </a:lvl1pPr>
          </a:lstStyle>
          <a:p>
            <a:endParaRPr lang="fi-FI"/>
          </a:p>
        </p:txBody>
      </p:sp>
      <p:sp>
        <p:nvSpPr>
          <p:cNvPr id="5" name="Dian numeron paikkamerkki 4"/>
          <p:cNvSpPr>
            <a:spLocks noGrp="1"/>
          </p:cNvSpPr>
          <p:nvPr>
            <p:ph type="sldNum" sz="quarter" idx="3"/>
          </p:nvPr>
        </p:nvSpPr>
        <p:spPr>
          <a:xfrm>
            <a:off x="3777606" y="9428584"/>
            <a:ext cx="2889939" cy="498055"/>
          </a:xfrm>
          <a:prstGeom prst="rect">
            <a:avLst/>
          </a:prstGeom>
        </p:spPr>
        <p:txBody>
          <a:bodyPr vert="horz" lIns="88582" tIns="44291" rIns="88582" bIns="44291" rtlCol="0" anchor="b"/>
          <a:lstStyle>
            <a:lvl1pPr algn="r">
              <a:defRPr sz="1100"/>
            </a:lvl1pPr>
          </a:lstStyle>
          <a:p>
            <a:fld id="{E3E92F4F-5C79-9244-B941-55FA001063D5}" type="slidenum">
              <a:rPr lang="fi-FI" smtClean="0"/>
              <a:pPr/>
              <a:t>‹#›</a:t>
            </a:fld>
            <a:endParaRPr lang="fi-FI"/>
          </a:p>
        </p:txBody>
      </p:sp>
    </p:spTree>
    <p:extLst>
      <p:ext uri="{BB962C8B-B14F-4D97-AF65-F5344CB8AC3E}">
        <p14:creationId xmlns:p14="http://schemas.microsoft.com/office/powerpoint/2010/main" val="277643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2" y="1"/>
            <a:ext cx="2889939" cy="498056"/>
          </a:xfrm>
          <a:prstGeom prst="rect">
            <a:avLst/>
          </a:prstGeom>
        </p:spPr>
        <p:txBody>
          <a:bodyPr vert="horz" lIns="88582" tIns="44291" rIns="88582" bIns="44291" rtlCol="0"/>
          <a:lstStyle>
            <a:lvl1pPr algn="l">
              <a:defRPr sz="1100"/>
            </a:lvl1pPr>
          </a:lstStyle>
          <a:p>
            <a:endParaRPr lang="fi-FI"/>
          </a:p>
        </p:txBody>
      </p:sp>
      <p:sp>
        <p:nvSpPr>
          <p:cNvPr id="3" name="Päivämäärän paikkamerkki 2"/>
          <p:cNvSpPr>
            <a:spLocks noGrp="1"/>
          </p:cNvSpPr>
          <p:nvPr>
            <p:ph type="dt" idx="1"/>
          </p:nvPr>
        </p:nvSpPr>
        <p:spPr>
          <a:xfrm>
            <a:off x="3777606" y="1"/>
            <a:ext cx="2889939" cy="498056"/>
          </a:xfrm>
          <a:prstGeom prst="rect">
            <a:avLst/>
          </a:prstGeom>
        </p:spPr>
        <p:txBody>
          <a:bodyPr vert="horz" lIns="88582" tIns="44291" rIns="88582" bIns="44291" rtlCol="0"/>
          <a:lstStyle>
            <a:lvl1pPr algn="r">
              <a:defRPr sz="1100"/>
            </a:lvl1pPr>
          </a:lstStyle>
          <a:p>
            <a:fld id="{2C6BDF85-A4A7-3B46-93DD-0BB9778F7FC5}" type="datetimeFigureOut">
              <a:rPr lang="fi-FI" smtClean="0"/>
              <a:pPr/>
              <a:t>2.7.2025</a:t>
            </a:fld>
            <a:endParaRPr lang="fi-FI"/>
          </a:p>
        </p:txBody>
      </p:sp>
      <p:sp>
        <p:nvSpPr>
          <p:cNvPr id="4" name="Dian kuvan paikkamerkki 3"/>
          <p:cNvSpPr>
            <a:spLocks noGrp="1" noRot="1" noChangeAspect="1"/>
          </p:cNvSpPr>
          <p:nvPr>
            <p:ph type="sldImg" idx="2"/>
          </p:nvPr>
        </p:nvSpPr>
        <p:spPr>
          <a:xfrm>
            <a:off x="357188" y="1241425"/>
            <a:ext cx="5954712" cy="3351213"/>
          </a:xfrm>
          <a:prstGeom prst="rect">
            <a:avLst/>
          </a:prstGeom>
          <a:noFill/>
          <a:ln w="12700">
            <a:solidFill>
              <a:prstClr val="black"/>
            </a:solidFill>
          </a:ln>
        </p:spPr>
        <p:txBody>
          <a:bodyPr vert="horz" lIns="88582" tIns="44291" rIns="88582" bIns="44291" rtlCol="0" anchor="ctr"/>
          <a:lstStyle/>
          <a:p>
            <a:endParaRPr lang="fi-FI"/>
          </a:p>
        </p:txBody>
      </p:sp>
      <p:sp>
        <p:nvSpPr>
          <p:cNvPr id="5" name="Huomautusten paikkamerkki 4"/>
          <p:cNvSpPr>
            <a:spLocks noGrp="1"/>
          </p:cNvSpPr>
          <p:nvPr>
            <p:ph type="body" sz="quarter" idx="3"/>
          </p:nvPr>
        </p:nvSpPr>
        <p:spPr>
          <a:xfrm>
            <a:off x="666909" y="4777200"/>
            <a:ext cx="5335270" cy="3908614"/>
          </a:xfrm>
          <a:prstGeom prst="rect">
            <a:avLst/>
          </a:prstGeom>
        </p:spPr>
        <p:txBody>
          <a:bodyPr vert="horz" lIns="88582" tIns="44291" rIns="88582" bIns="44291"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2" y="9428584"/>
            <a:ext cx="2889939" cy="498055"/>
          </a:xfrm>
          <a:prstGeom prst="rect">
            <a:avLst/>
          </a:prstGeom>
        </p:spPr>
        <p:txBody>
          <a:bodyPr vert="horz" lIns="88582" tIns="44291" rIns="88582" bIns="44291" rtlCol="0" anchor="b"/>
          <a:lstStyle>
            <a:lvl1pPr algn="l">
              <a:defRPr sz="1100"/>
            </a:lvl1pPr>
          </a:lstStyle>
          <a:p>
            <a:endParaRPr lang="fi-FI"/>
          </a:p>
        </p:txBody>
      </p:sp>
      <p:sp>
        <p:nvSpPr>
          <p:cNvPr id="7" name="Dian numeron paikkamerkki 6"/>
          <p:cNvSpPr>
            <a:spLocks noGrp="1"/>
          </p:cNvSpPr>
          <p:nvPr>
            <p:ph type="sldNum" sz="quarter" idx="5"/>
          </p:nvPr>
        </p:nvSpPr>
        <p:spPr>
          <a:xfrm>
            <a:off x="3777606" y="9428584"/>
            <a:ext cx="2889939" cy="498055"/>
          </a:xfrm>
          <a:prstGeom prst="rect">
            <a:avLst/>
          </a:prstGeom>
        </p:spPr>
        <p:txBody>
          <a:bodyPr vert="horz" lIns="88582" tIns="44291" rIns="88582" bIns="44291" rtlCol="0" anchor="b"/>
          <a:lstStyle>
            <a:lvl1pPr algn="r">
              <a:defRPr sz="1100"/>
            </a:lvl1pPr>
          </a:lstStyle>
          <a:p>
            <a:fld id="{CA9FCDBF-05F5-D849-B778-1F57F5553207}" type="slidenum">
              <a:rPr lang="fi-FI" smtClean="0"/>
              <a:pPr/>
              <a:t>‹#›</a:t>
            </a:fld>
            <a:endParaRPr lang="fi-FI"/>
          </a:p>
        </p:txBody>
      </p:sp>
    </p:spTree>
    <p:extLst>
      <p:ext uri="{BB962C8B-B14F-4D97-AF65-F5344CB8AC3E}">
        <p14:creationId xmlns:p14="http://schemas.microsoft.com/office/powerpoint/2010/main" val="6485743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CA9FCDBF-05F5-D849-B778-1F57F5553207}" type="slidenum">
              <a:rPr lang="fi-FI" smtClean="0"/>
              <a:pPr/>
              <a:t>1</a:t>
            </a:fld>
            <a:endParaRPr lang="fi-FI"/>
          </a:p>
        </p:txBody>
      </p:sp>
    </p:spTree>
    <p:extLst>
      <p:ext uri="{BB962C8B-B14F-4D97-AF65-F5344CB8AC3E}">
        <p14:creationId xmlns:p14="http://schemas.microsoft.com/office/powerpoint/2010/main" val="105857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CA9FCDBF-05F5-D849-B778-1F57F5553207}" type="slidenum">
              <a:rPr lang="fi-FI" smtClean="0"/>
              <a:pPr/>
              <a:t>2</a:t>
            </a:fld>
            <a:endParaRPr lang="fi-FI"/>
          </a:p>
        </p:txBody>
      </p:sp>
    </p:spTree>
    <p:extLst>
      <p:ext uri="{BB962C8B-B14F-4D97-AF65-F5344CB8AC3E}">
        <p14:creationId xmlns:p14="http://schemas.microsoft.com/office/powerpoint/2010/main" val="159146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CA9FCDBF-05F5-D849-B778-1F57F5553207}" type="slidenum">
              <a:rPr lang="fi-FI" smtClean="0"/>
              <a:pPr/>
              <a:t>3</a:t>
            </a:fld>
            <a:endParaRPr lang="fi-FI"/>
          </a:p>
        </p:txBody>
      </p:sp>
    </p:spTree>
    <p:extLst>
      <p:ext uri="{BB962C8B-B14F-4D97-AF65-F5344CB8AC3E}">
        <p14:creationId xmlns:p14="http://schemas.microsoft.com/office/powerpoint/2010/main" val="3404107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CA9FCDBF-05F5-D849-B778-1F57F5553207}" type="slidenum">
              <a:rPr lang="fi-FI" smtClean="0"/>
              <a:pPr/>
              <a:t>4</a:t>
            </a:fld>
            <a:endParaRPr lang="fi-FI"/>
          </a:p>
        </p:txBody>
      </p:sp>
    </p:spTree>
    <p:extLst>
      <p:ext uri="{BB962C8B-B14F-4D97-AF65-F5344CB8AC3E}">
        <p14:creationId xmlns:p14="http://schemas.microsoft.com/office/powerpoint/2010/main" val="998170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CA9FCDBF-05F5-D849-B778-1F57F5553207}" type="slidenum">
              <a:rPr lang="fi-FI" smtClean="0"/>
              <a:pPr/>
              <a:t>5</a:t>
            </a:fld>
            <a:endParaRPr lang="fi-FI"/>
          </a:p>
        </p:txBody>
      </p:sp>
    </p:spTree>
    <p:extLst>
      <p:ext uri="{BB962C8B-B14F-4D97-AF65-F5344CB8AC3E}">
        <p14:creationId xmlns:p14="http://schemas.microsoft.com/office/powerpoint/2010/main" val="515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CA9FCDBF-05F5-D849-B778-1F57F5553207}" type="slidenum">
              <a:rPr lang="fi-FI" smtClean="0"/>
              <a:pPr/>
              <a:t>9</a:t>
            </a:fld>
            <a:endParaRPr lang="fi-FI"/>
          </a:p>
        </p:txBody>
      </p:sp>
    </p:spTree>
    <p:extLst>
      <p:ext uri="{BB962C8B-B14F-4D97-AF65-F5344CB8AC3E}">
        <p14:creationId xmlns:p14="http://schemas.microsoft.com/office/powerpoint/2010/main" val="3162254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ANSIKUV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tsikkokalv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2021747" y="2038525"/>
            <a:ext cx="8120544" cy="2827090"/>
          </a:xfrm>
        </p:spPr>
        <p:txBody>
          <a:bodyPr>
            <a:normAutofit/>
          </a:bodyPr>
          <a:lstStyle>
            <a:lvl1pPr algn="ctr">
              <a:defRPr sz="3500" spc="300">
                <a:solidFill>
                  <a:schemeClr val="bg1"/>
                </a:solidFill>
              </a:defRPr>
            </a:lvl1pPr>
          </a:lstStyle>
          <a:p>
            <a:r>
              <a:rPr lang="fi-FI"/>
              <a:t>VÄLIOTSIKKO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A205C6C8-BB24-4505-9D92-965BA4B6B6E6}" type="datetime1">
              <a:rPr lang="fi-FI" smtClean="0"/>
              <a:t>2.7.2025</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otsikkokalv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2021747" y="2038525"/>
            <a:ext cx="8120544" cy="2827090"/>
          </a:xfrm>
        </p:spPr>
        <p:txBody>
          <a:bodyPr>
            <a:normAutofit/>
          </a:bodyPr>
          <a:lstStyle>
            <a:lvl1pPr algn="ctr">
              <a:defRPr sz="3500" spc="300">
                <a:solidFill>
                  <a:schemeClr val="bg1"/>
                </a:solidFill>
              </a:defRPr>
            </a:lvl1pPr>
          </a:lstStyle>
          <a:p>
            <a:r>
              <a:rPr lang="fi-FI"/>
              <a:t>VÄLIOTSIKKO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A868DF77-A5E5-4A89-8292-89485979DD8A}" type="datetime1">
              <a:rPr lang="fi-FI" smtClean="0"/>
              <a:t>2.7.2025</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otsikkokalv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2021747" y="2038525"/>
            <a:ext cx="8120544" cy="2827090"/>
          </a:xfrm>
        </p:spPr>
        <p:txBody>
          <a:bodyPr>
            <a:normAutofit/>
          </a:bodyPr>
          <a:lstStyle>
            <a:lvl1pPr algn="ctr">
              <a:defRPr sz="3500" spc="300">
                <a:solidFill>
                  <a:schemeClr val="bg1"/>
                </a:solidFill>
              </a:defRPr>
            </a:lvl1pPr>
          </a:lstStyle>
          <a:p>
            <a:r>
              <a:rPr lang="fi-FI"/>
              <a:t>VÄLIOTSIKKO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DF9EDF39-C353-45E3-B8AA-2B8B15316EA6}" type="datetime1">
              <a:rPr lang="fi-FI" smtClean="0"/>
              <a:t>2.7.2025</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tsikko ja leipäteks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B1FE821D-12DB-44C7-A891-05F66F662ECF}"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7587" y="1016001"/>
            <a:ext cx="10155238" cy="963802"/>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4" y="2168525"/>
            <a:ext cx="10153651" cy="3673475"/>
          </a:xfrm>
        </p:spPr>
        <p:txBody>
          <a:bodyPr/>
          <a:lstStyle>
            <a:lvl1pPr marL="0" indent="0">
              <a:lnSpc>
                <a:spcPct val="150000"/>
              </a:lnSpc>
              <a:buNone/>
              <a:defRPr/>
            </a:lvl1pPr>
            <a:lvl2pPr marL="457200" indent="0">
              <a:lnSpc>
                <a:spcPct val="150000"/>
              </a:lnSpc>
              <a:buNone/>
              <a:defRPr/>
            </a:lvl2pPr>
            <a:lvl3pPr marL="914400" indent="0">
              <a:lnSpc>
                <a:spcPct val="150000"/>
              </a:lnSpc>
              <a:buNone/>
              <a:defRPr/>
            </a:lvl3pPr>
            <a:lvl4pPr marL="1371600" indent="0">
              <a:lnSpc>
                <a:spcPct val="150000"/>
              </a:lnSpc>
              <a:buNone/>
              <a:defRPr/>
            </a:lvl4pPr>
            <a:lvl5pPr marL="1828800" indent="0">
              <a:lnSpc>
                <a:spcPct val="150000"/>
              </a:lnSpc>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574529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Mukautettu asettelu">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B7CDE687-487B-46B2-B754-3E8ED1DC0813}"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Tree>
    <p:extLst>
      <p:ext uri="{BB962C8B-B14F-4D97-AF65-F5344CB8AC3E}">
        <p14:creationId xmlns:p14="http://schemas.microsoft.com/office/powerpoint/2010/main" val="394150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bulletsisältö">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24B047D8-0801-4E28-82E7-FB2A34A0114D}"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7587" y="1016001"/>
            <a:ext cx="10155238" cy="963802"/>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4" y="2168525"/>
            <a:ext cx="10153651"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leipäteks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59ADA61F-DD87-4E97-9C79-6938C785D364}"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7587" y="1016001"/>
            <a:ext cx="10155238" cy="963802"/>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4" y="2168525"/>
            <a:ext cx="10153651" cy="3673475"/>
          </a:xfrm>
        </p:spPr>
        <p:txBody>
          <a:bodyPr/>
          <a:lstStyle>
            <a:lvl1pPr marL="0" indent="0">
              <a:lnSpc>
                <a:spcPct val="150000"/>
              </a:lnSpc>
              <a:buNone/>
              <a:defRPr/>
            </a:lvl1pPr>
            <a:lvl2pPr marL="457200" indent="0">
              <a:lnSpc>
                <a:spcPct val="150000"/>
              </a:lnSpc>
              <a:buNone/>
              <a:defRPr/>
            </a:lvl2pPr>
            <a:lvl3pPr marL="914400" indent="0">
              <a:lnSpc>
                <a:spcPct val="150000"/>
              </a:lnSpc>
              <a:buNone/>
              <a:defRPr/>
            </a:lvl3pPr>
            <a:lvl4pPr marL="1371600" indent="0">
              <a:lnSpc>
                <a:spcPct val="150000"/>
              </a:lnSpc>
              <a:buNone/>
              <a:defRPr/>
            </a:lvl4pPr>
            <a:lvl5pPr marL="1828800" indent="0">
              <a:lnSpc>
                <a:spcPct val="150000"/>
              </a:lnSpc>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C6059EB5-A3BD-4FA6-A710-F59E9E16556F}"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8" name="Sisällön paikkamerkki 7"/>
          <p:cNvSpPr>
            <a:spLocks noGrp="1"/>
          </p:cNvSpPr>
          <p:nvPr>
            <p:ph sz="quarter" idx="13"/>
          </p:nvPr>
        </p:nvSpPr>
        <p:spPr>
          <a:xfrm>
            <a:off x="1019175" y="1016000"/>
            <a:ext cx="10153650" cy="482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oko kalvon kuva">
    <p:spTree>
      <p:nvGrpSpPr>
        <p:cNvPr id="1" name=""/>
        <p:cNvGrpSpPr/>
        <p:nvPr/>
      </p:nvGrpSpPr>
      <p:grpSpPr>
        <a:xfrm>
          <a:off x="0" y="0"/>
          <a:ext cx="0" cy="0"/>
          <a:chOff x="0" y="0"/>
          <a:chExt cx="0" cy="0"/>
        </a:xfrm>
      </p:grpSpPr>
      <p:sp>
        <p:nvSpPr>
          <p:cNvPr id="3" name="Kuvan paikkamerkki 2"/>
          <p:cNvSpPr>
            <a:spLocks noGrp="1"/>
          </p:cNvSpPr>
          <p:nvPr>
            <p:ph type="pic" sz="quarter" idx="10"/>
          </p:nvPr>
        </p:nvSpPr>
        <p:spPr>
          <a:xfrm>
            <a:off x="0" y="0"/>
            <a:ext cx="12192000" cy="6858000"/>
          </a:xfrm>
          <a:solidFill>
            <a:schemeClr val="bg2"/>
          </a:solidFill>
        </p:spPr>
        <p:txBody>
          <a:bodyPr/>
          <a:lstStyle/>
          <a:p>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B1C9D438-CF98-41A5-B819-EDE5AD84D1EA}"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8" name="Sisällön paikkamerkki 7"/>
          <p:cNvSpPr>
            <a:spLocks noGrp="1"/>
          </p:cNvSpPr>
          <p:nvPr>
            <p:ph sz="quarter" idx="13"/>
          </p:nvPr>
        </p:nvSpPr>
        <p:spPr>
          <a:xfrm>
            <a:off x="1019175" y="1016000"/>
            <a:ext cx="4886325" cy="482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isällön paikkamerkki 7"/>
          <p:cNvSpPr>
            <a:spLocks noGrp="1"/>
          </p:cNvSpPr>
          <p:nvPr>
            <p:ph sz="quarter" idx="14"/>
          </p:nvPr>
        </p:nvSpPr>
        <p:spPr>
          <a:xfrm>
            <a:off x="6286500" y="1016000"/>
            <a:ext cx="4886325" cy="482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KANSIKUV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palsta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FC29B558-7C19-4B94-8207-93261466879E}"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7" name="Sisällön paikkamerkki 6"/>
          <p:cNvSpPr>
            <a:spLocks noGrp="1"/>
          </p:cNvSpPr>
          <p:nvPr>
            <p:ph sz="quarter" idx="16"/>
          </p:nvPr>
        </p:nvSpPr>
        <p:spPr>
          <a:xfrm>
            <a:off x="4520129" y="1015069"/>
            <a:ext cx="3185297" cy="482693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Sisällön paikkamerkki 6"/>
          <p:cNvSpPr>
            <a:spLocks noGrp="1"/>
          </p:cNvSpPr>
          <p:nvPr>
            <p:ph sz="quarter" idx="17"/>
          </p:nvPr>
        </p:nvSpPr>
        <p:spPr>
          <a:xfrm>
            <a:off x="996779" y="1015068"/>
            <a:ext cx="3185297" cy="482693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6"/>
          <p:cNvSpPr>
            <a:spLocks noGrp="1"/>
          </p:cNvSpPr>
          <p:nvPr>
            <p:ph sz="quarter" idx="18"/>
          </p:nvPr>
        </p:nvSpPr>
        <p:spPr>
          <a:xfrm>
            <a:off x="7987528" y="1015068"/>
            <a:ext cx="3185297" cy="482693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kaksi sisältöä">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30DA8148-2735-48C4-92CF-EA3EF3017C1D}"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7587" y="1016000"/>
            <a:ext cx="6302376" cy="972191"/>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5" y="2168525"/>
            <a:ext cx="6300788"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11"/>
          <p:cNvSpPr>
            <a:spLocks noGrp="1"/>
          </p:cNvSpPr>
          <p:nvPr>
            <p:ph sz="quarter" idx="14"/>
          </p:nvPr>
        </p:nvSpPr>
        <p:spPr>
          <a:xfrm>
            <a:off x="7532688" y="1016000"/>
            <a:ext cx="3640137" cy="482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kaksi palsta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C50C3575-9494-44C4-826F-DC6480B865DC}"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9175" y="1016001"/>
            <a:ext cx="10155238" cy="963802"/>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5" y="2168525"/>
            <a:ext cx="4886325"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9"/>
          <p:cNvSpPr>
            <a:spLocks noGrp="1"/>
          </p:cNvSpPr>
          <p:nvPr>
            <p:ph sz="quarter" idx="14"/>
          </p:nvPr>
        </p:nvSpPr>
        <p:spPr>
          <a:xfrm>
            <a:off x="6286500" y="2168525"/>
            <a:ext cx="4886325"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kolme palsta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E3218796-AB8A-450B-8F8C-73B70C113336}"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7587" y="1016001"/>
            <a:ext cx="10155238" cy="947024"/>
          </a:xfrm>
        </p:spPr>
        <p:txBody>
          <a:bodyPr>
            <a:normAutofit/>
          </a:bodyPr>
          <a:lstStyle>
            <a:lvl1pPr>
              <a:defRPr sz="3000"/>
            </a:lvl1pPr>
          </a:lstStyle>
          <a:p>
            <a:r>
              <a:rPr lang="fi-FI"/>
              <a:t>Otsikko</a:t>
            </a:r>
          </a:p>
        </p:txBody>
      </p:sp>
      <p:sp>
        <p:nvSpPr>
          <p:cNvPr id="7" name="Sisällön paikkamerkki 6"/>
          <p:cNvSpPr>
            <a:spLocks noGrp="1"/>
          </p:cNvSpPr>
          <p:nvPr>
            <p:ph sz="quarter" idx="16"/>
          </p:nvPr>
        </p:nvSpPr>
        <p:spPr>
          <a:xfrm>
            <a:off x="4520129" y="2168525"/>
            <a:ext cx="3185297"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Sisällön paikkamerkki 6"/>
          <p:cNvSpPr>
            <a:spLocks noGrp="1"/>
          </p:cNvSpPr>
          <p:nvPr>
            <p:ph sz="quarter" idx="17"/>
          </p:nvPr>
        </p:nvSpPr>
        <p:spPr>
          <a:xfrm>
            <a:off x="996779" y="2168525"/>
            <a:ext cx="3185297"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6"/>
          <p:cNvSpPr>
            <a:spLocks noGrp="1"/>
          </p:cNvSpPr>
          <p:nvPr>
            <p:ph sz="quarter" idx="18"/>
          </p:nvPr>
        </p:nvSpPr>
        <p:spPr>
          <a:xfrm>
            <a:off x="7987528" y="2168524"/>
            <a:ext cx="3185297"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738B54E8-AB46-4CDA-95EC-54CBD712C923}"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6" name="Otsikko 5"/>
          <p:cNvSpPr>
            <a:spLocks noGrp="1"/>
          </p:cNvSpPr>
          <p:nvPr>
            <p:ph type="title" hasCustomPrompt="1"/>
          </p:nvPr>
        </p:nvSpPr>
        <p:spPr>
          <a:xfrm>
            <a:off x="1017587" y="1016001"/>
            <a:ext cx="4879875" cy="963802"/>
          </a:xfrm>
        </p:spPr>
        <p:txBody>
          <a:bodyPr>
            <a:normAutofit/>
          </a:bodyPr>
          <a:lstStyle>
            <a:lvl1pPr>
              <a:defRPr sz="3000"/>
            </a:lvl1pPr>
          </a:lstStyle>
          <a:p>
            <a:r>
              <a:rPr lang="fi-FI"/>
              <a:t>Otsikko</a:t>
            </a:r>
          </a:p>
        </p:txBody>
      </p:sp>
      <p:sp>
        <p:nvSpPr>
          <p:cNvPr id="8" name="Tekstin paikkamerkki 7"/>
          <p:cNvSpPr>
            <a:spLocks noGrp="1"/>
          </p:cNvSpPr>
          <p:nvPr>
            <p:ph type="body" sz="quarter" idx="13"/>
          </p:nvPr>
        </p:nvSpPr>
        <p:spPr>
          <a:xfrm>
            <a:off x="1019176" y="2168525"/>
            <a:ext cx="4878286" cy="3673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Kuvan paikkamerkki 6"/>
          <p:cNvSpPr>
            <a:spLocks noGrp="1"/>
          </p:cNvSpPr>
          <p:nvPr>
            <p:ph type="pic" sz="quarter" idx="14"/>
          </p:nvPr>
        </p:nvSpPr>
        <p:spPr>
          <a:xfrm>
            <a:off x="6283325" y="0"/>
            <a:ext cx="5908675" cy="6858000"/>
          </a:xfrm>
          <a:solidFill>
            <a:schemeClr val="bg2"/>
          </a:solidFill>
        </p:spPr>
        <p:txBody>
          <a:bodyPr/>
          <a:lstStyle/>
          <a:p>
            <a:endParaRPr lang="fi-FI"/>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julistava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015547" y="1016000"/>
            <a:ext cx="10157277" cy="4826000"/>
          </a:xfrm>
        </p:spPr>
        <p:txBody>
          <a:bodyPr>
            <a:normAutofit/>
          </a:bodyPr>
          <a:lstStyle>
            <a:lvl1pPr>
              <a:defRPr sz="5000"/>
            </a:lvl1pPr>
          </a:lstStyle>
          <a:p>
            <a:r>
              <a:rPr lang="fi-FI"/>
              <a:t>Julistava tekstidia isolla tekstillä. </a:t>
            </a:r>
          </a:p>
        </p:txBody>
      </p:sp>
      <p:sp>
        <p:nvSpPr>
          <p:cNvPr id="3" name="Päivämäärän paikkamerkki 2"/>
          <p:cNvSpPr>
            <a:spLocks noGrp="1"/>
          </p:cNvSpPr>
          <p:nvPr>
            <p:ph type="dt" sz="half" idx="10"/>
          </p:nvPr>
        </p:nvSpPr>
        <p:spPr/>
        <p:txBody>
          <a:bodyPr/>
          <a:lstStyle/>
          <a:p>
            <a:fld id="{C8817BD6-AD3F-42FD-AE07-5E6F9764690D}"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Tree>
    <p:extLst>
      <p:ext uri="{BB962C8B-B14F-4D97-AF65-F5344CB8AC3E}">
        <p14:creationId xmlns:p14="http://schemas.microsoft.com/office/powerpoint/2010/main" val="989145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ipä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015548" y="1577130"/>
            <a:ext cx="10157277" cy="3724712"/>
          </a:xfrm>
        </p:spPr>
        <p:txBody>
          <a:bodyPr>
            <a:normAutofit/>
          </a:bodyPr>
          <a:lstStyle>
            <a:lvl1pPr>
              <a:lnSpc>
                <a:spcPct val="150000"/>
              </a:lnSpc>
              <a:defRPr sz="2000" b="0" baseline="0"/>
            </a:lvl1pPr>
          </a:lstStyle>
          <a:p>
            <a:r>
              <a:rPr lang="fi-FI"/>
              <a:t>Tekstidia leipätekstillä.</a:t>
            </a:r>
          </a:p>
        </p:txBody>
      </p:sp>
      <p:sp>
        <p:nvSpPr>
          <p:cNvPr id="3" name="Päivämäärän paikkamerkki 2"/>
          <p:cNvSpPr>
            <a:spLocks noGrp="1"/>
          </p:cNvSpPr>
          <p:nvPr>
            <p:ph type="dt" sz="half" idx="10"/>
          </p:nvPr>
        </p:nvSpPr>
        <p:spPr/>
        <p:txBody>
          <a:bodyPr/>
          <a:lstStyle/>
          <a:p>
            <a:fld id="{94E08B10-0AEF-4D81-BBDF-5F6BE7E3304E}"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Mukautettu asettelu">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36B9654-DE89-4E12-8CB8-5BF17C151883}"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iitos 1">
    <p:bg>
      <p:bgPr>
        <a:solidFill>
          <a:schemeClr val="accent1"/>
        </a:solid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B3A79324-11F6-4843-ADF9-9F69AEFD2564}" type="datetime1">
              <a:rPr lang="fi-FI" smtClean="0"/>
              <a:t>2.7.2025</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Etunimi Sukunimi,</a:t>
            </a:r>
            <a:br>
              <a:rPr lang="fi-FI"/>
            </a:br>
            <a:r>
              <a:rPr lang="fi-FI"/>
              <a:t>Titteli</a:t>
            </a:r>
          </a:p>
        </p:txBody>
      </p:sp>
      <p:sp>
        <p:nvSpPr>
          <p:cNvPr id="14" name="Tekstiruutu 13"/>
          <p:cNvSpPr txBox="1"/>
          <p:nvPr userDrawn="1"/>
        </p:nvSpPr>
        <p:spPr>
          <a:xfrm>
            <a:off x="978629" y="2624806"/>
            <a:ext cx="7730542" cy="1015663"/>
          </a:xfrm>
          <a:prstGeom prst="rect">
            <a:avLst/>
          </a:prstGeom>
          <a:noFill/>
        </p:spPr>
        <p:txBody>
          <a:bodyPr wrap="square" rtlCol="0">
            <a:spAutoFit/>
          </a:bodyPr>
          <a:lstStyle/>
          <a:p>
            <a:r>
              <a:rPr lang="fi-FI" sz="6000" b="1" i="0" spc="300">
                <a:solidFill>
                  <a:schemeClr val="bg1"/>
                </a:solidFill>
                <a:latin typeface="+mj-lt"/>
                <a:ea typeface="GT Eesti Pro Display" charset="0"/>
                <a:cs typeface="GT Eesti Pro Display" charset="0"/>
              </a:rPr>
              <a:t>KIITOS.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iitos 2">
    <p:bg>
      <p:bgPr>
        <a:solidFill>
          <a:schemeClr val="accent2"/>
        </a:solidFill>
        <a:effectLst/>
      </p:bgPr>
    </p:bg>
    <p:spTree>
      <p:nvGrpSpPr>
        <p:cNvPr id="1" name=""/>
        <p:cNvGrpSpPr/>
        <p:nvPr/>
      </p:nvGrpSpPr>
      <p:grpSpPr>
        <a:xfrm>
          <a:off x="0" y="0"/>
          <a:ext cx="0" cy="0"/>
          <a:chOff x="0" y="0"/>
          <a:chExt cx="0" cy="0"/>
        </a:xfrm>
      </p:grpSpPr>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0001502D-992D-4659-8B02-84A58099E211}" type="datetime1">
              <a:rPr lang="fi-FI" smtClean="0"/>
              <a:t>2.7.2025</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Etunimi Sukunimi,</a:t>
            </a:r>
            <a:br>
              <a:rPr lang="fi-FI"/>
            </a:br>
            <a:r>
              <a:rPr lang="fi-FI"/>
              <a:t>Titteli</a:t>
            </a:r>
          </a:p>
        </p:txBody>
      </p:sp>
      <p:sp>
        <p:nvSpPr>
          <p:cNvPr id="9" name="Tekstiruutu 8"/>
          <p:cNvSpPr txBox="1"/>
          <p:nvPr userDrawn="1"/>
        </p:nvSpPr>
        <p:spPr>
          <a:xfrm>
            <a:off x="978629" y="2624806"/>
            <a:ext cx="7730542" cy="1015663"/>
          </a:xfrm>
          <a:prstGeom prst="rect">
            <a:avLst/>
          </a:prstGeom>
          <a:noFill/>
        </p:spPr>
        <p:txBody>
          <a:bodyPr wrap="square" rtlCol="0">
            <a:spAutoFit/>
          </a:bodyPr>
          <a:lstStyle/>
          <a:p>
            <a:r>
              <a:rPr lang="fi-FI" sz="6000" b="1" i="0" spc="300">
                <a:solidFill>
                  <a:schemeClr val="bg1"/>
                </a:solidFill>
                <a:latin typeface="+mj-lt"/>
                <a:ea typeface="GT Eesti Pro Display" charset="0"/>
                <a:cs typeface="GT Eesti Pro Display" charset="0"/>
              </a:rPr>
              <a:t>KIITOS.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esityksen otsikko">
    <p:bg>
      <p:bgPr>
        <a:solidFill>
          <a:schemeClr val="accent1"/>
        </a:solidFill>
        <a:effectLst/>
      </p:bgPr>
    </p:bg>
    <p:spTree>
      <p:nvGrpSpPr>
        <p:cNvPr id="1" name=""/>
        <p:cNvGrpSpPr/>
        <p:nvPr/>
      </p:nvGrpSpPr>
      <p:grpSpPr>
        <a:xfrm>
          <a:off x="0" y="0"/>
          <a:ext cx="0" cy="0"/>
          <a:chOff x="0" y="0"/>
          <a:chExt cx="0" cy="0"/>
        </a:xfrm>
      </p:grpSpPr>
      <p:sp>
        <p:nvSpPr>
          <p:cNvPr id="7" name="Suorakulmio 6"/>
          <p:cNvSpPr/>
          <p:nvPr userDrawn="1"/>
        </p:nvSpPr>
        <p:spPr>
          <a:xfrm>
            <a:off x="3575109" y="915361"/>
            <a:ext cx="5041783" cy="5027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1019175" y="2353635"/>
            <a:ext cx="8120544" cy="1161352"/>
          </a:xfrm>
        </p:spPr>
        <p:txBody>
          <a:bodyPr anchor="ctr">
            <a:normAutofit/>
          </a:bodyPr>
          <a:lstStyle>
            <a:lvl1pPr algn="l">
              <a:defRPr sz="5000" spc="300">
                <a:solidFill>
                  <a:schemeClr val="bg1"/>
                </a:solidFill>
              </a:defRPr>
            </a:lvl1pPr>
          </a:lstStyle>
          <a:p>
            <a:r>
              <a:rPr lang="fi-FI"/>
              <a:t>ESITYKSEN 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81523181-EB1B-4B6E-B94F-C3528B1FF0F9}" type="datetime1">
              <a:rPr lang="fi-FI" smtClean="0"/>
              <a:t>2.7.2025</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Esityksen alaotsikko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esityksen otsikko">
    <p:bg>
      <p:bgPr>
        <a:solidFill>
          <a:schemeClr val="accent2"/>
        </a:solidFill>
        <a:effectLst/>
      </p:bgPr>
    </p:bg>
    <p:spTree>
      <p:nvGrpSpPr>
        <p:cNvPr id="1" name=""/>
        <p:cNvGrpSpPr/>
        <p:nvPr/>
      </p:nvGrpSpPr>
      <p:grpSpPr>
        <a:xfrm>
          <a:off x="0" y="0"/>
          <a:ext cx="0" cy="0"/>
          <a:chOff x="0" y="0"/>
          <a:chExt cx="0" cy="0"/>
        </a:xfrm>
      </p:grpSpPr>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1019175" y="2353635"/>
            <a:ext cx="8120544" cy="1161352"/>
          </a:xfrm>
        </p:spPr>
        <p:txBody>
          <a:bodyPr anchor="ctr">
            <a:normAutofit/>
          </a:bodyPr>
          <a:lstStyle>
            <a:lvl1pPr algn="l">
              <a:defRPr sz="5000" spc="300">
                <a:solidFill>
                  <a:schemeClr val="bg1"/>
                </a:solidFill>
              </a:defRPr>
            </a:lvl1pPr>
          </a:lstStyle>
          <a:p>
            <a:r>
              <a:rPr lang="fi-FI"/>
              <a:t>ESITYKSEN 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309DD049-DA7D-4DA7-A757-85F8B0EEC15E}" type="datetime1">
              <a:rPr lang="fi-FI" smtClean="0"/>
              <a:t>2.7.2025</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Esityksen alaotsikko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esityksen otsikko">
    <p:bg>
      <p:bgPr>
        <a:solidFill>
          <a:schemeClr val="accent3"/>
        </a:solidFill>
        <a:effectLst/>
      </p:bgPr>
    </p:bg>
    <p:spTree>
      <p:nvGrpSpPr>
        <p:cNvPr id="1" name=""/>
        <p:cNvGrpSpPr/>
        <p:nvPr/>
      </p:nvGrpSpPr>
      <p:grpSpPr>
        <a:xfrm>
          <a:off x="0" y="0"/>
          <a:ext cx="0" cy="0"/>
          <a:chOff x="0" y="0"/>
          <a:chExt cx="0" cy="0"/>
        </a:xfrm>
      </p:grpSpPr>
      <p:sp>
        <p:nvSpPr>
          <p:cNvPr id="12" name="Tekstiruutu 11"/>
          <p:cNvSpPr txBox="1"/>
          <p:nvPr userDrawn="1"/>
        </p:nvSpPr>
        <p:spPr>
          <a:xfrm>
            <a:off x="-2944536" y="7197754"/>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5" name="Tekstiruutu 4"/>
          <p:cNvSpPr txBox="1"/>
          <p:nvPr userDrawn="1"/>
        </p:nvSpPr>
        <p:spPr>
          <a:xfrm>
            <a:off x="7231310" y="-604007"/>
            <a:ext cx="184731" cy="369332"/>
          </a:xfrm>
          <a:prstGeom prst="rect">
            <a:avLst/>
          </a:prstGeom>
          <a:noFill/>
        </p:spPr>
        <p:txBody>
          <a:bodyPr wrap="none" rtlCol="0">
            <a:spAutoFit/>
          </a:bodyPr>
          <a:lstStyle/>
          <a:p>
            <a:endParaRPr lang="fi-FI" b="1" i="0" err="1">
              <a:latin typeface="GT Eesti Pro Display" charset="0"/>
              <a:ea typeface="GT Eesti Pro Display" charset="0"/>
              <a:cs typeface="GT Eesti Pro Display" charset="0"/>
            </a:endParaRPr>
          </a:p>
        </p:txBody>
      </p:sp>
      <p:sp>
        <p:nvSpPr>
          <p:cNvPr id="2" name="Otsikko 1"/>
          <p:cNvSpPr>
            <a:spLocks noGrp="1"/>
          </p:cNvSpPr>
          <p:nvPr>
            <p:ph type="title" hasCustomPrompt="1"/>
          </p:nvPr>
        </p:nvSpPr>
        <p:spPr>
          <a:xfrm>
            <a:off x="1019175" y="2353635"/>
            <a:ext cx="8120544" cy="1161352"/>
          </a:xfrm>
        </p:spPr>
        <p:txBody>
          <a:bodyPr anchor="ctr">
            <a:normAutofit/>
          </a:bodyPr>
          <a:lstStyle>
            <a:lvl1pPr algn="l">
              <a:defRPr sz="5000" spc="300">
                <a:solidFill>
                  <a:schemeClr val="bg1"/>
                </a:solidFill>
              </a:defRPr>
            </a:lvl1pPr>
          </a:lstStyle>
          <a:p>
            <a:r>
              <a:rPr lang="fi-FI"/>
              <a:t>ESITYKSEN OTSIKKO</a:t>
            </a:r>
          </a:p>
        </p:txBody>
      </p:sp>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6DDCB318-E93E-4F09-9B9D-C49007AF28D9}" type="datetime1">
              <a:rPr lang="fi-FI" smtClean="0"/>
              <a:t>2.7.2025</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3"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
        <p:nvSpPr>
          <p:cNvPr id="4" name="Tekstin paikkamerkki 3"/>
          <p:cNvSpPr>
            <a:spLocks noGrp="1"/>
          </p:cNvSpPr>
          <p:nvPr>
            <p:ph type="body" sz="quarter" idx="10" hasCustomPrompt="1"/>
          </p:nvPr>
        </p:nvSpPr>
        <p:spPr>
          <a:xfrm>
            <a:off x="1019175" y="3749675"/>
            <a:ext cx="8120063" cy="796925"/>
          </a:xfrm>
        </p:spPr>
        <p:txBody>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Esityksen alaotsikko</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tsikko ja leipäteks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71C2765F-7B73-417D-8C3A-7806AE066197}"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
        <p:nvSpPr>
          <p:cNvPr id="5" name="Alatunnisteen paikkamerkki 4"/>
          <p:cNvSpPr>
            <a:spLocks noGrp="1"/>
          </p:cNvSpPr>
          <p:nvPr>
            <p:ph type="ftr" sz="quarter" idx="12"/>
          </p:nvPr>
        </p:nvSpPr>
        <p:spPr/>
        <p:txBody>
          <a:bodyPr/>
          <a:lstStyle/>
          <a:p>
            <a:r>
              <a:rPr lang="fi-FI"/>
              <a:t>POP Pankin kalvopohjien uudistus</a:t>
            </a:r>
          </a:p>
        </p:txBody>
      </p:sp>
      <p:sp>
        <p:nvSpPr>
          <p:cNvPr id="6" name="Otsikko 5"/>
          <p:cNvSpPr>
            <a:spLocks noGrp="1"/>
          </p:cNvSpPr>
          <p:nvPr>
            <p:ph type="title" hasCustomPrompt="1"/>
          </p:nvPr>
        </p:nvSpPr>
        <p:spPr>
          <a:xfrm>
            <a:off x="1017587" y="1016001"/>
            <a:ext cx="10155238" cy="963802"/>
          </a:xfrm>
        </p:spPr>
        <p:txBody>
          <a:bodyPr>
            <a:normAutofit/>
          </a:bodyPr>
          <a:lstStyle>
            <a:lvl1pPr>
              <a:defRPr sz="3000"/>
            </a:lvl1pPr>
          </a:lstStyle>
          <a:p>
            <a:r>
              <a:rPr lang="fi-FI"/>
              <a:t>Otsikko</a:t>
            </a:r>
          </a:p>
        </p:txBody>
      </p:sp>
      <p:sp>
        <p:nvSpPr>
          <p:cNvPr id="10" name="Sisällön paikkamerkki 9"/>
          <p:cNvSpPr>
            <a:spLocks noGrp="1"/>
          </p:cNvSpPr>
          <p:nvPr>
            <p:ph sz="quarter" idx="13"/>
          </p:nvPr>
        </p:nvSpPr>
        <p:spPr>
          <a:xfrm>
            <a:off x="1019174" y="2168525"/>
            <a:ext cx="10153651" cy="3673475"/>
          </a:xfrm>
        </p:spPr>
        <p:txBody>
          <a:bodyPr/>
          <a:lstStyle>
            <a:lvl1pPr marL="0" indent="0">
              <a:lnSpc>
                <a:spcPct val="150000"/>
              </a:lnSpc>
              <a:buNone/>
              <a:defRPr/>
            </a:lvl1pPr>
            <a:lvl2pPr marL="457200" indent="0">
              <a:lnSpc>
                <a:spcPct val="150000"/>
              </a:lnSpc>
              <a:buNone/>
              <a:defRPr/>
            </a:lvl2pPr>
            <a:lvl3pPr marL="914400" indent="0">
              <a:lnSpc>
                <a:spcPct val="150000"/>
              </a:lnSpc>
              <a:buNone/>
              <a:defRPr/>
            </a:lvl3pPr>
            <a:lvl4pPr marL="1371600" indent="0">
              <a:lnSpc>
                <a:spcPct val="150000"/>
              </a:lnSpc>
              <a:buNone/>
              <a:defRPr/>
            </a:lvl4pPr>
            <a:lvl5pPr marL="1828800" indent="0">
              <a:lnSpc>
                <a:spcPct val="150000"/>
              </a:lnSpc>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1147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Mukautettu asettelu">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36B9654-DE89-4E12-8CB8-5BF17C151883}" type="datetime1">
              <a:rPr lang="fi-FI" smtClean="0"/>
              <a:t>2.7.2025</a:t>
            </a:fld>
            <a:endParaRPr lang="fi-FI"/>
          </a:p>
        </p:txBody>
      </p:sp>
      <p:sp>
        <p:nvSpPr>
          <p:cNvPr id="4" name="Dian numeron paikkamerkki 3"/>
          <p:cNvSpPr>
            <a:spLocks noGrp="1"/>
          </p:cNvSpPr>
          <p:nvPr>
            <p:ph type="sldNum" sz="quarter" idx="11"/>
          </p:nvPr>
        </p:nvSpPr>
        <p:spPr/>
        <p:txBody>
          <a:bodyPr/>
          <a:lstStyle/>
          <a:p>
            <a:fld id="{757C7DFD-54BD-2343-93BE-85F3D645E10D}" type="slidenum">
              <a:rPr lang="fi-FI" smtClean="0"/>
              <a:pPr/>
              <a:t>‹#›</a:t>
            </a:fld>
            <a:endParaRPr lang="fi-FI"/>
          </a:p>
        </p:txBody>
      </p:sp>
    </p:spTree>
    <p:extLst>
      <p:ext uri="{BB962C8B-B14F-4D97-AF65-F5344CB8AC3E}">
        <p14:creationId xmlns:p14="http://schemas.microsoft.com/office/powerpoint/2010/main" val="4076324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7.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0842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628775"/>
            <a:ext cx="10515600" cy="45370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82637"/>
            <a:ext cx="1946097" cy="292897"/>
          </a:xfrm>
          <a:prstGeom prst="rect">
            <a:avLst/>
          </a:prstGeom>
        </p:spPr>
        <p:txBody>
          <a:bodyPr vert="horz" lIns="91440" tIns="45720" rIns="91440" bIns="45720" rtlCol="0" anchor="ctr"/>
          <a:lstStyle>
            <a:lvl1pPr algn="l">
              <a:defRPr sz="1200">
                <a:solidFill>
                  <a:schemeClr val="tx1">
                    <a:tint val="75000"/>
                  </a:schemeClr>
                </a:solidFill>
              </a:defRPr>
            </a:lvl1pPr>
          </a:lstStyle>
          <a:p>
            <a:fld id="{FDD68C9A-2798-4956-8179-264BFCD20498}" type="datetime1">
              <a:rPr lang="fi-FI" smtClean="0"/>
              <a:t>2.7.2025</a:t>
            </a:fld>
            <a:endParaRPr lang="fi-FI"/>
          </a:p>
        </p:txBody>
      </p:sp>
      <p:sp>
        <p:nvSpPr>
          <p:cNvPr id="6" name="Dian numeron paikkamerkki 5"/>
          <p:cNvSpPr>
            <a:spLocks noGrp="1"/>
          </p:cNvSpPr>
          <p:nvPr>
            <p:ph type="sldNum" sz="quarter" idx="4"/>
          </p:nvPr>
        </p:nvSpPr>
        <p:spPr>
          <a:xfrm>
            <a:off x="227315" y="6382637"/>
            <a:ext cx="389561" cy="292897"/>
          </a:xfrm>
          <a:prstGeom prst="rect">
            <a:avLst/>
          </a:prstGeom>
        </p:spPr>
        <p:txBody>
          <a:bodyPr vert="horz" lIns="91440" tIns="45720" rIns="91440" bIns="45720" rtlCol="0" anchor="ctr"/>
          <a:lstStyle>
            <a:lvl1pPr algn="l">
              <a:defRPr sz="1200">
                <a:solidFill>
                  <a:schemeClr val="tx1">
                    <a:tint val="75000"/>
                  </a:schemeClr>
                </a:solidFill>
              </a:defRPr>
            </a:lvl1pPr>
          </a:lstStyle>
          <a:p>
            <a:fld id="{757C7DFD-54BD-2343-93BE-85F3D645E10D}" type="slidenum">
              <a:rPr lang="fi-FI" smtClean="0"/>
              <a:pPr/>
              <a:t>‹#›</a:t>
            </a:fld>
            <a:endParaRPr lang="fi-FI"/>
          </a:p>
        </p:txBody>
      </p:sp>
      <p:pic>
        <p:nvPicPr>
          <p:cNvPr id="7" name="Kuva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640577" y="6311900"/>
            <a:ext cx="1344254" cy="329848"/>
          </a:xfrm>
          <a:prstGeom prst="rect">
            <a:avLst/>
          </a:prstGeom>
        </p:spPr>
      </p:pic>
      <p:sp>
        <p:nvSpPr>
          <p:cNvPr id="9"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POP Pankin kalvopohjien uudistus</a:t>
            </a:r>
          </a:p>
        </p:txBody>
      </p:sp>
    </p:spTree>
    <p:extLst>
      <p:ext uri="{BB962C8B-B14F-4D97-AF65-F5344CB8AC3E}">
        <p14:creationId xmlns:p14="http://schemas.microsoft.com/office/powerpoint/2010/main" val="2109323013"/>
      </p:ext>
    </p:extLst>
  </p:cSld>
  <p:clrMap bg1="lt1" tx1="dk1" bg2="lt2" tx2="dk2" accent1="accent1" accent2="accent2" accent3="accent3" accent4="accent4" accent5="accent5" accent6="accent6" hlink="hlink" folHlink="folHlink"/>
  <p:sldLayoutIdLst>
    <p:sldLayoutId id="2147483667" r:id="rId1"/>
    <p:sldLayoutId id="2147483696" r:id="rId2"/>
    <p:sldLayoutId id="2147483709" r:id="rId3"/>
    <p:sldLayoutId id="2147483710" r:id="rId4"/>
  </p:sldLayoutIdLst>
  <p:hf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83">
          <p15:clr>
            <a:srgbClr val="F26B43"/>
          </p15:clr>
        </p15:guide>
        <p15:guide id="3" orient="horz" pos="3884">
          <p15:clr>
            <a:srgbClr val="F26B43"/>
          </p15:clr>
        </p15:guide>
        <p15:guide id="4" orient="horz" pos="913">
          <p15:clr>
            <a:srgbClr val="F26B43"/>
          </p15:clr>
        </p15:guide>
        <p15:guide id="5" orient="horz" pos="1026">
          <p15:clr>
            <a:srgbClr val="F26B43"/>
          </p15:clr>
        </p15:guide>
        <p15:guide id="6" pos="529">
          <p15:clr>
            <a:srgbClr val="F26B43"/>
          </p15:clr>
        </p15:guide>
        <p15:guide id="7" pos="3908">
          <p15:clr>
            <a:srgbClr val="F26B43"/>
          </p15:clr>
        </p15:guide>
        <p15:guide id="8" pos="37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0842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628775"/>
            <a:ext cx="10515600" cy="45370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640577" y="6311900"/>
            <a:ext cx="1344254" cy="329848"/>
          </a:xfrm>
          <a:prstGeom prst="rect">
            <a:avLst/>
          </a:prstGeom>
        </p:spPr>
      </p:pic>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63B5BC7F-50CC-4F1E-B35D-82A5571FB746}" type="datetime1">
              <a:rPr lang="fi-FI" smtClean="0"/>
              <a:t>2.7.2025</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2"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Tree>
    <p:extLst>
      <p:ext uri="{BB962C8B-B14F-4D97-AF65-F5344CB8AC3E}">
        <p14:creationId xmlns:p14="http://schemas.microsoft.com/office/powerpoint/2010/main" val="183496742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13" r:id="rId4"/>
    <p:sldLayoutId id="2147483722" r:id="rId5"/>
  </p:sldLayoutIdLst>
  <p:hf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83">
          <p15:clr>
            <a:srgbClr val="F26B43"/>
          </p15:clr>
        </p15:guide>
        <p15:guide id="3" orient="horz" pos="3884">
          <p15:clr>
            <a:srgbClr val="F26B43"/>
          </p15:clr>
        </p15:guide>
        <p15:guide id="4" orient="horz" pos="913">
          <p15:clr>
            <a:srgbClr val="F26B43"/>
          </p15:clr>
        </p15:guide>
        <p15:guide id="5" orient="horz" pos="1026">
          <p15:clr>
            <a:srgbClr val="F26B43"/>
          </p15:clr>
        </p15:guide>
        <p15:guide id="6" pos="529">
          <p15:clr>
            <a:srgbClr val="F26B43"/>
          </p15:clr>
        </p15:guide>
        <p15:guide id="7" pos="3908">
          <p15:clr>
            <a:srgbClr val="F26B43"/>
          </p15:clr>
        </p15:guide>
        <p15:guide id="8" pos="37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0842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628775"/>
            <a:ext cx="10515600" cy="45370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640577" y="6311900"/>
            <a:ext cx="1344254" cy="329848"/>
          </a:xfrm>
          <a:prstGeom prst="rect">
            <a:avLst/>
          </a:prstGeom>
        </p:spPr>
      </p:pic>
      <p:sp>
        <p:nvSpPr>
          <p:cNvPr id="10"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bg1"/>
                </a:solidFill>
              </a:defRPr>
            </a:lvl1pPr>
          </a:lstStyle>
          <a:p>
            <a:fld id="{B1D661CD-635E-4B07-B3EA-092BE1FDA8A5}" type="datetime1">
              <a:rPr lang="fi-FI" smtClean="0"/>
              <a:t>2.7.2025</a:t>
            </a:fld>
            <a:endParaRPr lang="fi-FI"/>
          </a:p>
        </p:txBody>
      </p:sp>
      <p:sp>
        <p:nvSpPr>
          <p:cNvPr id="11"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bg1"/>
                </a:solidFill>
              </a:defRPr>
            </a:lvl1pPr>
          </a:lstStyle>
          <a:p>
            <a:fld id="{757C7DFD-54BD-2343-93BE-85F3D645E10D}" type="slidenum">
              <a:rPr lang="fi-FI" smtClean="0"/>
              <a:pPr/>
              <a:t>‹#›</a:t>
            </a:fld>
            <a:endParaRPr lang="fi-FI"/>
          </a:p>
        </p:txBody>
      </p:sp>
      <p:sp>
        <p:nvSpPr>
          <p:cNvPr id="12"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bg1"/>
                </a:solidFill>
              </a:defRPr>
            </a:lvl1pPr>
          </a:lstStyle>
          <a:p>
            <a:r>
              <a:rPr lang="fi-FI"/>
              <a:t>POP Pankin kalvopohjien uudistus</a:t>
            </a:r>
          </a:p>
        </p:txBody>
      </p:sp>
    </p:spTree>
    <p:extLst>
      <p:ext uri="{BB962C8B-B14F-4D97-AF65-F5344CB8AC3E}">
        <p14:creationId xmlns:p14="http://schemas.microsoft.com/office/powerpoint/2010/main" val="4349001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11" r:id="rId3"/>
    <p:sldLayoutId id="2147483714" r:id="rId4"/>
    <p:sldLayoutId id="2147483721" r:id="rId5"/>
  </p:sldLayoutIdLst>
  <p:hf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83">
          <p15:clr>
            <a:srgbClr val="F26B43"/>
          </p15:clr>
        </p15:guide>
        <p15:guide id="3" orient="horz" pos="3884">
          <p15:clr>
            <a:srgbClr val="F26B43"/>
          </p15:clr>
        </p15:guide>
        <p15:guide id="4" orient="horz" pos="913">
          <p15:clr>
            <a:srgbClr val="F26B43"/>
          </p15:clr>
        </p15:guide>
        <p15:guide id="5" orient="horz" pos="1026">
          <p15:clr>
            <a:srgbClr val="F26B43"/>
          </p15:clr>
        </p15:guide>
        <p15:guide id="6" pos="529">
          <p15:clr>
            <a:srgbClr val="F26B43"/>
          </p15:clr>
        </p15:guide>
        <p15:guide id="7" pos="3908">
          <p15:clr>
            <a:srgbClr val="F26B43"/>
          </p15:clr>
        </p15:guide>
        <p15:guide id="8" pos="37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27725"/>
            <a:ext cx="10515600" cy="10842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838200" y="1628775"/>
            <a:ext cx="10515600" cy="4537075"/>
          </a:xfrm>
          <a:prstGeom prst="rect">
            <a:avLst/>
          </a:prstGeom>
        </p:spPr>
        <p:txBody>
          <a:bodyPr vert="horz" lIns="91440" tIns="45720" rIns="91440" bIns="45720" rtlCol="0"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1019175" y="6382637"/>
            <a:ext cx="2447925" cy="292897"/>
          </a:xfrm>
          <a:prstGeom prst="rect">
            <a:avLst/>
          </a:prstGeom>
        </p:spPr>
        <p:txBody>
          <a:bodyPr vert="horz" lIns="91440" tIns="45720" rIns="91440" bIns="45720" rtlCol="0" anchor="ctr"/>
          <a:lstStyle>
            <a:lvl1pPr algn="l">
              <a:defRPr sz="1000">
                <a:solidFill>
                  <a:schemeClr val="accent1"/>
                </a:solidFill>
              </a:defRPr>
            </a:lvl1pPr>
          </a:lstStyle>
          <a:p>
            <a:fld id="{28A4A5DF-86C1-4055-8F7B-15FEAC918EA0}" type="datetime1">
              <a:rPr lang="fi-FI" smtClean="0"/>
              <a:t>2.7.2025</a:t>
            </a:fld>
            <a:endParaRPr lang="fi-FI"/>
          </a:p>
        </p:txBody>
      </p:sp>
      <p:sp>
        <p:nvSpPr>
          <p:cNvPr id="6" name="Dian numeron paikkamerkki 5"/>
          <p:cNvSpPr>
            <a:spLocks noGrp="1"/>
          </p:cNvSpPr>
          <p:nvPr>
            <p:ph type="sldNum" sz="quarter" idx="4"/>
          </p:nvPr>
        </p:nvSpPr>
        <p:spPr>
          <a:xfrm>
            <a:off x="277650" y="6382637"/>
            <a:ext cx="359914" cy="292897"/>
          </a:xfrm>
          <a:prstGeom prst="rect">
            <a:avLst/>
          </a:prstGeom>
        </p:spPr>
        <p:txBody>
          <a:bodyPr vert="horz" lIns="91440" tIns="45720" rIns="91440" bIns="45720" rtlCol="0" anchor="ctr"/>
          <a:lstStyle>
            <a:lvl1pPr algn="l">
              <a:defRPr sz="1000">
                <a:solidFill>
                  <a:schemeClr val="accent1"/>
                </a:solidFill>
              </a:defRPr>
            </a:lvl1pPr>
          </a:lstStyle>
          <a:p>
            <a:fld id="{757C7DFD-54BD-2343-93BE-85F3D645E10D}" type="slidenum">
              <a:rPr lang="fi-FI" smtClean="0"/>
              <a:pPr/>
              <a:t>‹#›</a:t>
            </a:fld>
            <a:endParaRPr lang="fi-FI"/>
          </a:p>
        </p:txBody>
      </p:sp>
      <p:pic>
        <p:nvPicPr>
          <p:cNvPr id="7" name="Kuva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640579" y="6311900"/>
            <a:ext cx="1344250" cy="329848"/>
          </a:xfrm>
          <a:prstGeom prst="rect">
            <a:avLst/>
          </a:prstGeom>
        </p:spPr>
      </p:pic>
      <p:sp>
        <p:nvSpPr>
          <p:cNvPr id="9" name="Alatunnisteen paikkamerkki 8"/>
          <p:cNvSpPr>
            <a:spLocks noGrp="1"/>
          </p:cNvSpPr>
          <p:nvPr>
            <p:ph type="ftr" sz="quarter" idx="3"/>
          </p:nvPr>
        </p:nvSpPr>
        <p:spPr>
          <a:xfrm>
            <a:off x="4038600" y="6382637"/>
            <a:ext cx="4114800" cy="292897"/>
          </a:xfrm>
          <a:prstGeom prst="rect">
            <a:avLst/>
          </a:prstGeom>
        </p:spPr>
        <p:txBody>
          <a:bodyPr vert="horz" lIns="91440" tIns="45720" rIns="91440" bIns="45720" rtlCol="0" anchor="ctr"/>
          <a:lstStyle>
            <a:lvl1pPr algn="ctr">
              <a:defRPr sz="1000">
                <a:solidFill>
                  <a:schemeClr val="accent1"/>
                </a:solidFill>
              </a:defRPr>
            </a:lvl1pPr>
          </a:lstStyle>
          <a:p>
            <a:r>
              <a:rPr lang="fi-FI"/>
              <a:t>POP Pankin kalvopohjien uudistus</a:t>
            </a:r>
          </a:p>
        </p:txBody>
      </p:sp>
    </p:spTree>
    <p:extLst>
      <p:ext uri="{BB962C8B-B14F-4D97-AF65-F5344CB8AC3E}">
        <p14:creationId xmlns:p14="http://schemas.microsoft.com/office/powerpoint/2010/main" val="585132147"/>
      </p:ext>
    </p:extLst>
  </p:cSld>
  <p:clrMap bg1="lt1" tx1="dk1" bg2="lt2" tx2="dk2" accent1="accent1" accent2="accent2" accent3="accent3" accent4="accent4" accent5="accent5" accent6="accent6" hlink="hlink" folHlink="folHlink"/>
  <p:sldLayoutIdLst>
    <p:sldLayoutId id="2147483688" r:id="rId1"/>
    <p:sldLayoutId id="2147483703" r:id="rId2"/>
    <p:sldLayoutId id="2147483690" r:id="rId3"/>
    <p:sldLayoutId id="2147483708" r:id="rId4"/>
    <p:sldLayoutId id="2147483687" r:id="rId5"/>
    <p:sldLayoutId id="2147483699" r:id="rId6"/>
    <p:sldLayoutId id="2147483682" r:id="rId7"/>
    <p:sldLayoutId id="2147483683" r:id="rId8"/>
    <p:sldLayoutId id="2147483685" r:id="rId9"/>
    <p:sldLayoutId id="2147483684" r:id="rId10"/>
    <p:sldLayoutId id="2147483675" r:id="rId11"/>
    <p:sldLayoutId id="2147483686" r:id="rId12"/>
    <p:sldLayoutId id="2147483689" r:id="rId13"/>
  </p:sldLayoutIdLst>
  <p:hf hdr="0" ft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800"/>
        </a:spcBef>
        <a:spcAft>
          <a:spcPts val="500"/>
        </a:spcAft>
        <a:buFont typeface="Arial"/>
        <a:buChar char="•"/>
        <a:defRPr sz="15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500"/>
        </a:spcAft>
        <a:buFont typeface="Arial"/>
        <a:buChar char="•"/>
        <a:defRPr sz="13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84" userDrawn="1">
          <p15:clr>
            <a:srgbClr val="F26B43"/>
          </p15:clr>
        </p15:guide>
        <p15:guide id="2" orient="horz" pos="640" userDrawn="1">
          <p15:clr>
            <a:srgbClr val="F26B43"/>
          </p15:clr>
        </p15:guide>
        <p15:guide id="3" orient="horz" pos="3680" userDrawn="1">
          <p15:clr>
            <a:srgbClr val="F26B43"/>
          </p15:clr>
        </p15:guide>
        <p15:guide id="4" orient="horz" pos="2160" userDrawn="1">
          <p15:clr>
            <a:srgbClr val="F26B43"/>
          </p15:clr>
        </p15:guide>
        <p15:guide id="5" orient="horz" pos="1366" userDrawn="1">
          <p15:clr>
            <a:srgbClr val="F26B43"/>
          </p15:clr>
        </p15:guide>
        <p15:guide id="6" pos="642" userDrawn="1">
          <p15:clr>
            <a:srgbClr val="F26B43"/>
          </p15:clr>
        </p15:guide>
        <p15:guide id="7" pos="7038" userDrawn="1">
          <p15:clr>
            <a:srgbClr val="F26B43"/>
          </p15:clr>
        </p15:guide>
        <p15:guide id="8" orient="horz" pos="2908" userDrawn="1">
          <p15:clr>
            <a:srgbClr val="F26B43"/>
          </p15:clr>
        </p15:guide>
        <p15:guide id="9" pos="3840" userDrawn="1">
          <p15:clr>
            <a:srgbClr val="F26B43"/>
          </p15:clr>
        </p15:guide>
        <p15:guide id="10" pos="5450" userDrawn="1">
          <p15:clr>
            <a:srgbClr val="F26B43"/>
          </p15:clr>
        </p15:guide>
        <p15:guide id="11" pos="1391" userDrawn="1">
          <p15:clr>
            <a:srgbClr val="F26B43"/>
          </p15:clr>
        </p15:guide>
        <p15:guide id="12" pos="2978" userDrawn="1">
          <p15:clr>
            <a:srgbClr val="F26B43"/>
          </p15:clr>
        </p15:guide>
        <p15:guide id="13" pos="4611" userDrawn="1">
          <p15:clr>
            <a:srgbClr val="F26B43"/>
          </p15:clr>
        </p15:guide>
        <p15:guide id="14" pos="62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poppankki.fi/en/investors/information-for-investors/investor-relations/credit-rating"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building, sky, outdoor&#10;&#10;Description automatically generated">
            <a:extLst>
              <a:ext uri="{FF2B5EF4-FFF2-40B4-BE49-F238E27FC236}">
                <a16:creationId xmlns:a16="http://schemas.microsoft.com/office/drawing/2014/main" id="{2EAF8DEC-5341-47EE-A5DF-CCA94C6E0FAB}"/>
              </a:ext>
            </a:extLst>
          </p:cNvPr>
          <p:cNvPicPr>
            <a:picLocks noChangeAspect="1"/>
          </p:cNvPicPr>
          <p:nvPr/>
        </p:nvPicPr>
        <p:blipFill rotWithShape="1">
          <a:blip r:embed="rId3"/>
          <a:srcRect l="-814" t="5401" r="768" b="6265"/>
          <a:stretch/>
        </p:blipFill>
        <p:spPr>
          <a:xfrm>
            <a:off x="-104775" y="-865"/>
            <a:ext cx="12308182" cy="7291438"/>
          </a:xfrm>
          <a:prstGeom prst="rect">
            <a:avLst/>
          </a:prstGeom>
        </p:spPr>
      </p:pic>
      <p:sp>
        <p:nvSpPr>
          <p:cNvPr id="3" name="Slide Number Placeholder 2">
            <a:extLst>
              <a:ext uri="{FF2B5EF4-FFF2-40B4-BE49-F238E27FC236}">
                <a16:creationId xmlns:a16="http://schemas.microsoft.com/office/drawing/2014/main" id="{A887E9F5-7E60-48D2-B2AD-8B1CA1F3ED6D}"/>
              </a:ext>
            </a:extLst>
          </p:cNvPr>
          <p:cNvSpPr>
            <a:spLocks noGrp="1"/>
          </p:cNvSpPr>
          <p:nvPr>
            <p:ph type="sldNum" sz="quarter" idx="11"/>
          </p:nvPr>
        </p:nvSpPr>
        <p:spPr/>
        <p:txBody>
          <a:bodyPr/>
          <a:lstStyle/>
          <a:p>
            <a:fld id="{757C7DFD-54BD-2343-93BE-85F3D645E10D}" type="slidenum">
              <a:rPr lang="fi-FI" smtClean="0"/>
              <a:pPr/>
              <a:t>1</a:t>
            </a:fld>
            <a:endParaRPr lang="fi-FI"/>
          </a:p>
        </p:txBody>
      </p:sp>
      <p:sp>
        <p:nvSpPr>
          <p:cNvPr id="7" name="Otsikko 1">
            <a:extLst>
              <a:ext uri="{FF2B5EF4-FFF2-40B4-BE49-F238E27FC236}">
                <a16:creationId xmlns:a16="http://schemas.microsoft.com/office/drawing/2014/main" id="{57E6C79F-38A7-4565-BC2A-3385DC87D4AD}"/>
              </a:ext>
            </a:extLst>
          </p:cNvPr>
          <p:cNvSpPr>
            <a:spLocks noGrp="1"/>
          </p:cNvSpPr>
          <p:nvPr>
            <p:ph type="title"/>
          </p:nvPr>
        </p:nvSpPr>
        <p:spPr>
          <a:xfrm>
            <a:off x="0" y="324"/>
            <a:ext cx="12209499" cy="7292057"/>
          </a:xfrm>
          <a:solidFill>
            <a:srgbClr val="652B8E">
              <a:alpha val="60000"/>
            </a:srgbClr>
          </a:solidFill>
          <a:effectLst>
            <a:outerShdw blurRad="50800" dist="50800" dir="5400000" algn="ctr" rotWithShape="0">
              <a:schemeClr val="bg1">
                <a:lumMod val="50000"/>
              </a:schemeClr>
            </a:outerShdw>
          </a:effectLst>
        </p:spPr>
        <p:txBody>
          <a:bodyPr>
            <a:normAutofit/>
          </a:bodyPr>
          <a:lstStyle/>
          <a:p>
            <a:pPr algn="ctr"/>
            <a:r>
              <a:rPr lang="en-GB" sz="4000" dirty="0">
                <a:solidFill>
                  <a:schemeClr val="bg1"/>
                </a:solidFill>
                <a:latin typeface="Arial"/>
                <a:cs typeface="Arial"/>
              </a:rPr>
              <a:t>POP Mortgage Bank </a:t>
            </a:r>
            <a:br>
              <a:rPr lang="en-GB" sz="4000" dirty="0">
                <a:latin typeface="Arial" panose="020B0604020202020204" pitchFamily="34" charset="0"/>
                <a:cs typeface="Arial" panose="020B0604020202020204" pitchFamily="34" charset="0"/>
              </a:rPr>
            </a:br>
            <a:r>
              <a:rPr lang="en-GB" sz="4000" dirty="0">
                <a:solidFill>
                  <a:schemeClr val="bg1"/>
                </a:solidFill>
                <a:latin typeface="Arial"/>
                <a:cs typeface="Arial"/>
              </a:rPr>
              <a:t>Cover Pool Report</a:t>
            </a:r>
            <a:br>
              <a:rPr lang="en-GB" dirty="0">
                <a:latin typeface="Arial" panose="020B0604020202020204" pitchFamily="34" charset="0"/>
                <a:cs typeface="Arial" panose="020B0604020202020204" pitchFamily="34" charset="0"/>
              </a:rPr>
            </a:br>
            <a:br>
              <a:rPr lang="en-GB" sz="1600">
                <a:latin typeface="Arial" panose="020B0604020202020204" pitchFamily="34" charset="0"/>
                <a:cs typeface="Arial" panose="020B0604020202020204" pitchFamily="34" charset="0"/>
              </a:rPr>
            </a:br>
            <a:r>
              <a:rPr lang="en-GB" sz="1600">
                <a:solidFill>
                  <a:schemeClr val="bg1"/>
                </a:solidFill>
                <a:latin typeface="Arial"/>
                <a:cs typeface="Arial"/>
              </a:rPr>
              <a:t>Q2/2025</a:t>
            </a:r>
            <a:endParaRPr lang="en-GB" sz="1600" dirty="0">
              <a:solidFill>
                <a:schemeClr val="bg1"/>
              </a:solidFill>
              <a:latin typeface="Arial" panose="020B0604020202020204" pitchFamily="34" charset="0"/>
              <a:cs typeface="Arial" panose="020B0604020202020204" pitchFamily="34" charset="0"/>
            </a:endParaRPr>
          </a:p>
        </p:txBody>
      </p:sp>
      <p:pic>
        <p:nvPicPr>
          <p:cNvPr id="8" name="Picture 7" descr="A picture containing text, clipart&#10;&#10;Description automatically generated">
            <a:extLst>
              <a:ext uri="{FF2B5EF4-FFF2-40B4-BE49-F238E27FC236}">
                <a16:creationId xmlns:a16="http://schemas.microsoft.com/office/drawing/2014/main" id="{743B3F58-4611-4A8B-8F1B-384A695966C3}"/>
              </a:ext>
            </a:extLst>
          </p:cNvPr>
          <p:cNvPicPr>
            <a:picLocks noChangeAspect="1"/>
          </p:cNvPicPr>
          <p:nvPr/>
        </p:nvPicPr>
        <p:blipFill>
          <a:blip r:embed="rId4"/>
          <a:stretch>
            <a:fillRect/>
          </a:stretch>
        </p:blipFill>
        <p:spPr>
          <a:xfrm>
            <a:off x="10190376" y="6273939"/>
            <a:ext cx="1294524" cy="291343"/>
          </a:xfrm>
          <a:prstGeom prst="rect">
            <a:avLst/>
          </a:prstGeom>
        </p:spPr>
      </p:pic>
    </p:spTree>
    <p:extLst>
      <p:ext uri="{BB962C8B-B14F-4D97-AF65-F5344CB8AC3E}">
        <p14:creationId xmlns:p14="http://schemas.microsoft.com/office/powerpoint/2010/main" val="274445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CD7ABB-96B6-4053-9CAC-9E081A453729}"/>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7C7DFD-54BD-2343-93BE-85F3D645E10D}" type="slidenum">
              <a:rPr kumimoji="0" lang="fi-FI" sz="1000" b="0" i="0" u="none" strike="noStrike" kern="1200" cap="none" spc="0" normalizeH="0" baseline="0" noProof="0" smtClean="0">
                <a:ln>
                  <a:noFill/>
                </a:ln>
                <a:solidFill>
                  <a:srgbClr val="36D97B"/>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i-FI" sz="1000" b="0" i="0" u="none" strike="noStrike" kern="1200" cap="none" spc="0" normalizeH="0" baseline="0" noProof="0">
              <a:ln>
                <a:noFill/>
              </a:ln>
              <a:solidFill>
                <a:srgbClr val="36D97B"/>
              </a:solidFill>
              <a:effectLst/>
              <a:uLnTx/>
              <a:uFillTx/>
              <a:latin typeface="Century Gothic"/>
              <a:ea typeface="+mn-ea"/>
              <a:cs typeface="+mn-cs"/>
            </a:endParaRPr>
          </a:p>
        </p:txBody>
      </p:sp>
      <p:sp>
        <p:nvSpPr>
          <p:cNvPr id="4" name="Otsikko 4">
            <a:extLst>
              <a:ext uri="{FF2B5EF4-FFF2-40B4-BE49-F238E27FC236}">
                <a16:creationId xmlns:a16="http://schemas.microsoft.com/office/drawing/2014/main" id="{A5182D83-4D71-4973-855F-9948F5D95F71}"/>
              </a:ext>
            </a:extLst>
          </p:cNvPr>
          <p:cNvSpPr txBox="1">
            <a:spLocks/>
          </p:cNvSpPr>
          <p:nvPr/>
        </p:nvSpPr>
        <p:spPr>
          <a:xfrm>
            <a:off x="1019666" y="494389"/>
            <a:ext cx="10155238" cy="963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endParaRPr>
          </a:p>
        </p:txBody>
      </p:sp>
      <p:sp>
        <p:nvSpPr>
          <p:cNvPr id="8" name="Otsikko 4">
            <a:extLst>
              <a:ext uri="{FF2B5EF4-FFF2-40B4-BE49-F238E27FC236}">
                <a16:creationId xmlns:a16="http://schemas.microsoft.com/office/drawing/2014/main" id="{A6F0F3E8-C75F-4439-A84B-6AE770C72D50}"/>
              </a:ext>
            </a:extLst>
          </p:cNvPr>
          <p:cNvSpPr txBox="1">
            <a:spLocks/>
          </p:cNvSpPr>
          <p:nvPr/>
        </p:nvSpPr>
        <p:spPr>
          <a:xfrm>
            <a:off x="1016605" y="498445"/>
            <a:ext cx="10155729" cy="67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rPr>
              <a:t>POP Bank Group and </a:t>
            </a:r>
            <a:r>
              <a:rPr lang="en-US" sz="2800">
                <a:solidFill>
                  <a:srgbClr val="652B8E"/>
                </a:solidFill>
                <a:latin typeface="Arial" panose="020B0604020202020204" pitchFamily="34" charset="0"/>
                <a:cs typeface="Arial" panose="020B0604020202020204" pitchFamily="34" charset="0"/>
              </a:rPr>
              <a:t>POP Mortgage Bank Plc</a:t>
            </a:r>
            <a:endParaRPr kumimoji="0" lang="en-GB"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endParaRPr>
          </a:p>
        </p:txBody>
      </p:sp>
      <p:sp>
        <p:nvSpPr>
          <p:cNvPr id="30" name="Content Placeholder 3">
            <a:extLst>
              <a:ext uri="{FF2B5EF4-FFF2-40B4-BE49-F238E27FC236}">
                <a16:creationId xmlns:a16="http://schemas.microsoft.com/office/drawing/2014/main" id="{9C1A721C-04D2-4777-8A74-98B8D412EFFE}"/>
              </a:ext>
            </a:extLst>
          </p:cNvPr>
          <p:cNvSpPr txBox="1">
            <a:spLocks/>
          </p:cNvSpPr>
          <p:nvPr/>
        </p:nvSpPr>
        <p:spPr>
          <a:xfrm>
            <a:off x="6911459" y="1590963"/>
            <a:ext cx="4949108" cy="4463607"/>
          </a:xfrm>
          <a:prstGeom prst="rect">
            <a:avLst/>
          </a:prstGeom>
        </p:spPr>
        <p:txBody>
          <a:bodyPr lIns="91440" tIns="45720" rIns="91440" bIns="45720" anchor="t">
            <a:normAutofit lnSpcReduction="10000"/>
          </a:bodyPr>
          <a:lstStyle>
            <a:lvl1pPr marL="228600" indent="-228600" algn="l" defTabSz="914400" rtl="0" eaLnBrk="1" latinLnBrk="0" hangingPunct="1">
              <a:lnSpc>
                <a:spcPct val="100000"/>
              </a:lnSpc>
              <a:spcBef>
                <a:spcPts val="800"/>
              </a:spcBef>
              <a:spcAft>
                <a:spcPts val="500"/>
              </a:spcAft>
              <a:buFont typeface="Arial"/>
              <a:buChar char="•"/>
              <a:defRPr sz="15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500"/>
              </a:spcAft>
              <a:buFont typeface="Arial"/>
              <a:buChar char="•"/>
              <a:defRPr sz="13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500"/>
              </a:spcAft>
              <a:buFont typeface="Arial"/>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The POP Bank Group consists of the member cooperative banks (POP Banks) of the POPC (POP Bank Centre coop), the POPC and organizations under their control. POPC, the central institution, is responsible for the group steering and supervision in accordance with the Act on the Amalgamation of Deposit Banks</a:t>
            </a:r>
            <a:endParaRPr lang="en-US" sz="1200" b="0" i="0" u="none" strike="noStrike" kern="1200" cap="none" spc="0" normalizeH="0" baseline="0" noProof="0" dirty="0">
              <a:ln>
                <a:noFill/>
              </a:ln>
              <a:solidFill>
                <a:srgbClr val="4D4D4D"/>
              </a:solidFill>
              <a:effectLst/>
              <a:uLnTx/>
              <a:uFillTx/>
              <a:latin typeface="Arial"/>
              <a:cs typeface="Arial"/>
            </a:endParaRPr>
          </a:p>
          <a:p>
            <a:pPr marL="285750" marR="0" lvl="0" indent="-285750" algn="l" defTabSz="914400" rtl="0" eaLnBrk="1" fontAlgn="auto" latinLnBrk="0" hangingPunct="1">
              <a:lnSpc>
                <a:spcPct val="120000"/>
              </a:lnSpc>
              <a:spcBef>
                <a:spcPts val="80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POPMB (POP Mortgage Bank Plc) acts as the mortgage bank and a member cooperative bank of the POP Bank Group</a:t>
            </a:r>
            <a:endParaRPr lang="en-US" sz="1200" b="0" i="0" u="none" strike="noStrike" kern="1200" cap="none" spc="0" normalizeH="0" baseline="0" noProof="0" dirty="0">
              <a:ln>
                <a:noFill/>
              </a:ln>
              <a:solidFill>
                <a:srgbClr val="4D4D4D"/>
              </a:solidFill>
              <a:effectLst/>
              <a:uLnTx/>
              <a:uFillTx/>
              <a:latin typeface="Arial"/>
              <a:cs typeface="Arial"/>
            </a:endParaRPr>
          </a:p>
          <a:p>
            <a:pPr marL="285750" marR="0" lvl="0" indent="-285750" algn="l" defTabSz="914400" rtl="0" eaLnBrk="1" fontAlgn="auto" latinLnBrk="0" hangingPunct="1">
              <a:lnSpc>
                <a:spcPct val="120000"/>
              </a:lnSpc>
              <a:spcBef>
                <a:spcPts val="80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The POP Bank Centre coop has a 100% ownership of POPMB. </a:t>
            </a:r>
            <a:r>
              <a:rPr kumimoji="0" lang="en-US" sz="1200" b="0" i="0" u="none" strike="noStrike" kern="1200" cap="none" spc="0" normalizeH="0" baseline="0" noProof="0" dirty="0">
                <a:ln>
                  <a:noFill/>
                </a:ln>
                <a:solidFill>
                  <a:schemeClr val="tx2"/>
                </a:solidFill>
                <a:effectLst/>
                <a:uLnTx/>
                <a:uFillTx/>
                <a:latin typeface="Arial"/>
                <a:ea typeface="+mn-ea"/>
                <a:cs typeface="Arial"/>
              </a:rPr>
              <a:t>POPMB falls within the joint liability of the POP Bank Group</a:t>
            </a:r>
          </a:p>
          <a:p>
            <a:pPr marL="285750" marR="0" lvl="0" indent="-285750" algn="l" defTabSz="914400" rtl="0" eaLnBrk="1" fontAlgn="auto" latinLnBrk="0" hangingPunct="1">
              <a:lnSpc>
                <a:spcPct val="120000"/>
              </a:lnSpc>
              <a:spcBef>
                <a:spcPts val="800"/>
              </a:spcBef>
              <a:spcAft>
                <a:spcPts val="500"/>
              </a:spcAft>
              <a:buClrTx/>
              <a:buSzTx/>
              <a:buFont typeface="Arial" panose="020B0604020202020204" pitchFamily="34" charset="0"/>
              <a:buChar char="•"/>
              <a:tabLst/>
              <a:defRPr/>
            </a:pPr>
            <a:r>
              <a:rPr lang="en-US" sz="1200" dirty="0">
                <a:solidFill>
                  <a:srgbClr val="4D4D4D"/>
                </a:solidFill>
                <a:latin typeface="Arial"/>
                <a:cs typeface="Arial"/>
              </a:rPr>
              <a:t>POP Mortgage Bank Plc is committed to continuously maintain an overcollateralization at a level commensurate with the S&amp;P rating level of ‘AAA’</a:t>
            </a:r>
          </a:p>
          <a:p>
            <a:pPr marL="285750" indent="-285750">
              <a:lnSpc>
                <a:spcPct val="120000"/>
              </a:lnSpc>
              <a:buFont typeface="Arial" panose="020B0604020202020204" pitchFamily="34" charset="0"/>
              <a:buChar char="•"/>
              <a:defRPr/>
            </a:pPr>
            <a:r>
              <a:rPr lang="en-US" sz="1200" dirty="0">
                <a:solidFill>
                  <a:srgbClr val="4D4D4D"/>
                </a:solidFill>
                <a:latin typeface="Arial"/>
                <a:cs typeface="Arial"/>
              </a:rPr>
              <a:t>The minimum overcollateralization required by law is 2% (Covered Bond Act)</a:t>
            </a:r>
          </a:p>
          <a:p>
            <a:pPr marL="285750" indent="-285750">
              <a:lnSpc>
                <a:spcPct val="120000"/>
              </a:lnSpc>
              <a:buFont typeface="Arial" panose="020B0604020202020204" pitchFamily="34" charset="0"/>
              <a:buChar char="•"/>
              <a:defRPr/>
            </a:pPr>
            <a:r>
              <a:rPr lang="en-US" sz="1200" dirty="0">
                <a:solidFill>
                  <a:srgbClr val="4D4D4D"/>
                </a:solidFill>
                <a:latin typeface="Arial"/>
                <a:cs typeface="Arial"/>
              </a:rPr>
              <a:t>POP Mortgage Bank rating report can be found on the banks’ website </a:t>
            </a:r>
            <a:r>
              <a:rPr lang="en-US" sz="1200" dirty="0">
                <a:solidFill>
                  <a:srgbClr val="4D4D4D"/>
                </a:solidFill>
                <a:latin typeface="Arial"/>
                <a:cs typeface="Arial"/>
                <a:hlinkClick r:id="rId3">
                  <a:extLst>
                    <a:ext uri="{A12FA001-AC4F-418D-AE19-62706E023703}">
                      <ahyp:hlinkClr xmlns:ahyp="http://schemas.microsoft.com/office/drawing/2018/hyperlinkcolor" val="tx"/>
                    </a:ext>
                  </a:extLst>
                </a:hlinkClick>
              </a:rPr>
              <a:t>https://www.poppankki.fi/en/investors/information-for-investors/investor-relations/credit-rating</a:t>
            </a:r>
            <a:endParaRPr lang="en-US" dirty="0"/>
          </a:p>
        </p:txBody>
      </p:sp>
      <p:grpSp>
        <p:nvGrpSpPr>
          <p:cNvPr id="3" name="Group 2">
            <a:extLst>
              <a:ext uri="{FF2B5EF4-FFF2-40B4-BE49-F238E27FC236}">
                <a16:creationId xmlns:a16="http://schemas.microsoft.com/office/drawing/2014/main" id="{1AEC0A11-4099-F9A1-0C9E-6BC5F8F357A8}"/>
              </a:ext>
            </a:extLst>
          </p:cNvPr>
          <p:cNvGrpSpPr/>
          <p:nvPr/>
        </p:nvGrpSpPr>
        <p:grpSpPr>
          <a:xfrm>
            <a:off x="571276" y="1590963"/>
            <a:ext cx="6340183" cy="4315151"/>
            <a:chOff x="628785" y="1341865"/>
            <a:chExt cx="6737072" cy="4554115"/>
          </a:xfrm>
        </p:grpSpPr>
        <p:grpSp>
          <p:nvGrpSpPr>
            <p:cNvPr id="5" name="Group 4">
              <a:extLst>
                <a:ext uri="{FF2B5EF4-FFF2-40B4-BE49-F238E27FC236}">
                  <a16:creationId xmlns:a16="http://schemas.microsoft.com/office/drawing/2014/main" id="{81DC035F-D49F-19F3-742A-8A7E525492B3}"/>
                </a:ext>
              </a:extLst>
            </p:cNvPr>
            <p:cNvGrpSpPr/>
            <p:nvPr/>
          </p:nvGrpSpPr>
          <p:grpSpPr>
            <a:xfrm>
              <a:off x="628785" y="1341865"/>
              <a:ext cx="6737072" cy="4554115"/>
              <a:chOff x="967371" y="851525"/>
              <a:chExt cx="6737072" cy="4554115"/>
            </a:xfrm>
          </p:grpSpPr>
          <p:grpSp>
            <p:nvGrpSpPr>
              <p:cNvPr id="12" name="Group 11">
                <a:extLst>
                  <a:ext uri="{FF2B5EF4-FFF2-40B4-BE49-F238E27FC236}">
                    <a16:creationId xmlns:a16="http://schemas.microsoft.com/office/drawing/2014/main" id="{A365F63E-2DE7-AE86-44E1-B64292B99DCA}"/>
                  </a:ext>
                </a:extLst>
              </p:cNvPr>
              <p:cNvGrpSpPr/>
              <p:nvPr/>
            </p:nvGrpSpPr>
            <p:grpSpPr>
              <a:xfrm>
                <a:off x="967371" y="851525"/>
                <a:ext cx="6737072" cy="4554115"/>
                <a:chOff x="967371" y="851525"/>
                <a:chExt cx="6737072" cy="4554115"/>
              </a:xfrm>
            </p:grpSpPr>
            <p:grpSp>
              <p:nvGrpSpPr>
                <p:cNvPr id="15" name="Group 14">
                  <a:extLst>
                    <a:ext uri="{FF2B5EF4-FFF2-40B4-BE49-F238E27FC236}">
                      <a16:creationId xmlns:a16="http://schemas.microsoft.com/office/drawing/2014/main" id="{0CF0A762-8952-2BB9-1745-577974E48393}"/>
                    </a:ext>
                  </a:extLst>
                </p:cNvPr>
                <p:cNvGrpSpPr/>
                <p:nvPr/>
              </p:nvGrpSpPr>
              <p:grpSpPr>
                <a:xfrm>
                  <a:off x="967371" y="851525"/>
                  <a:ext cx="6737072" cy="4554115"/>
                  <a:chOff x="984529" y="865941"/>
                  <a:chExt cx="7709285" cy="4554115"/>
                </a:xfrm>
              </p:grpSpPr>
              <p:sp>
                <p:nvSpPr>
                  <p:cNvPr id="21" name="Rectangle 20">
                    <a:extLst>
                      <a:ext uri="{FF2B5EF4-FFF2-40B4-BE49-F238E27FC236}">
                        <a16:creationId xmlns:a16="http://schemas.microsoft.com/office/drawing/2014/main" id="{5548CA08-9272-66E8-3C9C-A82A8A75EDC9}"/>
                      </a:ext>
                    </a:extLst>
                  </p:cNvPr>
                  <p:cNvSpPr/>
                  <p:nvPr/>
                </p:nvSpPr>
                <p:spPr>
                  <a:xfrm>
                    <a:off x="984529" y="865941"/>
                    <a:ext cx="7709285" cy="455411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FB0461BF-FD21-1186-5D7F-80F2B6029FA7}"/>
                      </a:ext>
                    </a:extLst>
                  </p:cNvPr>
                  <p:cNvGrpSpPr/>
                  <p:nvPr/>
                </p:nvGrpSpPr>
                <p:grpSpPr>
                  <a:xfrm>
                    <a:off x="1103372" y="1160007"/>
                    <a:ext cx="7466523" cy="4163235"/>
                    <a:chOff x="1103372" y="1160007"/>
                    <a:chExt cx="7466523" cy="4163235"/>
                  </a:xfrm>
                </p:grpSpPr>
                <p:sp>
                  <p:nvSpPr>
                    <p:cNvPr id="23" name="Rectangle 22">
                      <a:extLst>
                        <a:ext uri="{FF2B5EF4-FFF2-40B4-BE49-F238E27FC236}">
                          <a16:creationId xmlns:a16="http://schemas.microsoft.com/office/drawing/2014/main" id="{942F36AD-1699-09CD-3BEE-F37E7FD8253B}"/>
                        </a:ext>
                      </a:extLst>
                    </p:cNvPr>
                    <p:cNvSpPr/>
                    <p:nvPr/>
                  </p:nvSpPr>
                  <p:spPr>
                    <a:xfrm>
                      <a:off x="1103372" y="1653699"/>
                      <a:ext cx="7466523" cy="30366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1B31C009-47E8-86EA-B376-D138C2A6BBC9}"/>
                        </a:ext>
                      </a:extLst>
                    </p:cNvPr>
                    <p:cNvGrpSpPr/>
                    <p:nvPr/>
                  </p:nvGrpSpPr>
                  <p:grpSpPr>
                    <a:xfrm>
                      <a:off x="1187739" y="1740596"/>
                      <a:ext cx="5416717" cy="2893851"/>
                      <a:chOff x="1233787" y="2025673"/>
                      <a:chExt cx="5416717" cy="2893851"/>
                    </a:xfrm>
                  </p:grpSpPr>
                  <p:sp>
                    <p:nvSpPr>
                      <p:cNvPr id="32" name="Rectangle 31">
                        <a:extLst>
                          <a:ext uri="{FF2B5EF4-FFF2-40B4-BE49-F238E27FC236}">
                            <a16:creationId xmlns:a16="http://schemas.microsoft.com/office/drawing/2014/main" id="{83AAF0AD-6AEB-53AD-A26A-8676F1F6B357}"/>
                          </a:ext>
                        </a:extLst>
                      </p:cNvPr>
                      <p:cNvSpPr/>
                      <p:nvPr/>
                    </p:nvSpPr>
                    <p:spPr>
                      <a:xfrm>
                        <a:off x="1364730" y="2537459"/>
                        <a:ext cx="4270537" cy="2382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912C091A-580F-D9BF-225A-05EAB8F96B17}"/>
                          </a:ext>
                        </a:extLst>
                      </p:cNvPr>
                      <p:cNvSpPr txBox="1"/>
                      <p:nvPr/>
                    </p:nvSpPr>
                    <p:spPr>
                      <a:xfrm>
                        <a:off x="1233787" y="2025673"/>
                        <a:ext cx="5416717" cy="307777"/>
                      </a:xfrm>
                      <a:prstGeom prst="rect">
                        <a:avLst/>
                      </a:prstGeom>
                      <a:noFill/>
                    </p:spPr>
                    <p:txBody>
                      <a:bodyPr wrap="square" rtlCol="0">
                        <a:spAutoFit/>
                      </a:bodyPr>
                      <a:lstStyle/>
                      <a:p>
                        <a:r>
                          <a:rPr lang="en-GB" sz="1400" i="0" cap="all">
                            <a:solidFill>
                              <a:schemeClr val="bg2">
                                <a:lumMod val="50000"/>
                              </a:schemeClr>
                            </a:solidFill>
                            <a:latin typeface="Arial Black" panose="020B0A04020102020204" pitchFamily="34" charset="0"/>
                            <a:ea typeface="GT Eesti Pro Display" charset="0"/>
                            <a:cs typeface="GT Eesti Pro Display" charset="0"/>
                          </a:rPr>
                          <a:t>The amalgamation of POP Banks </a:t>
                        </a:r>
                      </a:p>
                    </p:txBody>
                  </p:sp>
                  <p:sp>
                    <p:nvSpPr>
                      <p:cNvPr id="34" name="TextBox 33">
                        <a:extLst>
                          <a:ext uri="{FF2B5EF4-FFF2-40B4-BE49-F238E27FC236}">
                            <a16:creationId xmlns:a16="http://schemas.microsoft.com/office/drawing/2014/main" id="{86DC47A4-0DE7-992B-417F-E96F143554B7}"/>
                          </a:ext>
                        </a:extLst>
                      </p:cNvPr>
                      <p:cNvSpPr txBox="1"/>
                      <p:nvPr/>
                    </p:nvSpPr>
                    <p:spPr>
                      <a:xfrm>
                        <a:off x="1671125" y="2861011"/>
                        <a:ext cx="3727157" cy="400110"/>
                      </a:xfrm>
                      <a:prstGeom prst="rect">
                        <a:avLst/>
                      </a:prstGeom>
                      <a:solidFill>
                        <a:schemeClr val="bg1"/>
                      </a:solidFill>
                    </p:spPr>
                    <p:txBody>
                      <a:bodyPr wrap="square" rtlCol="0">
                        <a:spAutoFit/>
                      </a:bodyPr>
                      <a:lstStyle/>
                      <a:p>
                        <a:pPr algn="ctr"/>
                        <a:r>
                          <a:rPr lang="en-GB" sz="1000" b="1">
                            <a:latin typeface="Arial Black" panose="020B0A04020102020204" pitchFamily="34" charset="0"/>
                            <a:ea typeface="GT Eesti Pro Display" charset="0"/>
                            <a:cs typeface="GT Eesti Pro Display" charset="0"/>
                          </a:rPr>
                          <a:t>MEMBER COOPERATIVE BANKS </a:t>
                        </a:r>
                        <a:br>
                          <a:rPr lang="en-GB" sz="1000" b="1">
                            <a:latin typeface="GT Eesti Pro Display" charset="0"/>
                            <a:ea typeface="GT Eesti Pro Display" charset="0"/>
                            <a:cs typeface="GT Eesti Pro Display" charset="0"/>
                          </a:rPr>
                        </a:br>
                        <a:r>
                          <a:rPr lang="en-GB" sz="1000">
                            <a:latin typeface="Arial" panose="020B0604020202020204" pitchFamily="34" charset="0"/>
                            <a:ea typeface="GT Eesti Pro Display" charset="0"/>
                            <a:cs typeface="Arial" panose="020B0604020202020204" pitchFamily="34" charset="0"/>
                          </a:rPr>
                          <a:t>Member credit institutions</a:t>
                        </a:r>
                        <a:endParaRPr lang="en-GB" sz="1000" i="0">
                          <a:latin typeface="Arial" panose="020B0604020202020204" pitchFamily="34" charset="0"/>
                          <a:ea typeface="GT Eesti Pro Display" charset="0"/>
                          <a:cs typeface="Arial" panose="020B0604020202020204" pitchFamily="34" charset="0"/>
                        </a:endParaRPr>
                      </a:p>
                    </p:txBody>
                  </p:sp>
                  <p:sp>
                    <p:nvSpPr>
                      <p:cNvPr id="35" name="TextBox 34">
                        <a:extLst>
                          <a:ext uri="{FF2B5EF4-FFF2-40B4-BE49-F238E27FC236}">
                            <a16:creationId xmlns:a16="http://schemas.microsoft.com/office/drawing/2014/main" id="{90E90C7C-C826-91F4-F6B7-4DC70F6E6FC8}"/>
                          </a:ext>
                        </a:extLst>
                      </p:cNvPr>
                      <p:cNvSpPr txBox="1"/>
                      <p:nvPr/>
                    </p:nvSpPr>
                    <p:spPr>
                      <a:xfrm>
                        <a:off x="1671125" y="3440978"/>
                        <a:ext cx="3727137" cy="400110"/>
                      </a:xfrm>
                      <a:prstGeom prst="rect">
                        <a:avLst/>
                      </a:prstGeom>
                      <a:solidFill>
                        <a:schemeClr val="bg1"/>
                      </a:solidFill>
                    </p:spPr>
                    <p:txBody>
                      <a:bodyPr wrap="square" rtlCol="0">
                        <a:spAutoFit/>
                      </a:bodyPr>
                      <a:lstStyle/>
                      <a:p>
                        <a:pPr algn="ctr"/>
                        <a:r>
                          <a:rPr lang="en-GB" sz="1000" b="1">
                            <a:latin typeface="Arial Black" panose="020B0A04020102020204" pitchFamily="34" charset="0"/>
                            <a:ea typeface="GT Eesti Pro Display" charset="0"/>
                            <a:cs typeface="GT Eesti Pro Display" charset="0"/>
                          </a:rPr>
                          <a:t>POP BANK CENTRE COOP</a:t>
                        </a:r>
                        <a:br>
                          <a:rPr lang="en-GB" sz="1000" b="1">
                            <a:latin typeface="GT Eesti Pro Display" charset="0"/>
                            <a:ea typeface="GT Eesti Pro Display" charset="0"/>
                            <a:cs typeface="GT Eesti Pro Display" charset="0"/>
                          </a:rPr>
                        </a:br>
                        <a:r>
                          <a:rPr lang="en-GB" sz="1000">
                            <a:latin typeface="Arial" panose="020B0604020202020204" pitchFamily="34" charset="0"/>
                            <a:ea typeface="GT Eesti Pro Display" charset="0"/>
                            <a:cs typeface="Arial" panose="020B0604020202020204" pitchFamily="34" charset="0"/>
                          </a:rPr>
                          <a:t>Central institution</a:t>
                        </a:r>
                        <a:endParaRPr lang="en-GB" sz="1000" i="0">
                          <a:latin typeface="Arial" panose="020B0604020202020204" pitchFamily="34" charset="0"/>
                          <a:ea typeface="GT Eesti Pro Display" charset="0"/>
                          <a:cs typeface="Arial" panose="020B0604020202020204" pitchFamily="34" charset="0"/>
                        </a:endParaRPr>
                      </a:p>
                    </p:txBody>
                  </p:sp>
                  <p:sp>
                    <p:nvSpPr>
                      <p:cNvPr id="37" name="Rectangle 36">
                        <a:extLst>
                          <a:ext uri="{FF2B5EF4-FFF2-40B4-BE49-F238E27FC236}">
                            <a16:creationId xmlns:a16="http://schemas.microsoft.com/office/drawing/2014/main" id="{5C573233-6876-46E6-E156-D7A8CEEC90FF}"/>
                          </a:ext>
                        </a:extLst>
                      </p:cNvPr>
                      <p:cNvSpPr/>
                      <p:nvPr/>
                    </p:nvSpPr>
                    <p:spPr>
                      <a:xfrm>
                        <a:off x="1405964" y="4126933"/>
                        <a:ext cx="1985186" cy="651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5C379E0E-22CF-8732-4541-4195845EE806}"/>
                          </a:ext>
                        </a:extLst>
                      </p:cNvPr>
                      <p:cNvSpPr txBox="1"/>
                      <p:nvPr/>
                    </p:nvSpPr>
                    <p:spPr>
                      <a:xfrm>
                        <a:off x="1457755" y="4196258"/>
                        <a:ext cx="1726908" cy="507831"/>
                      </a:xfrm>
                      <a:prstGeom prst="rect">
                        <a:avLst/>
                      </a:prstGeom>
                      <a:solidFill>
                        <a:schemeClr val="bg1"/>
                      </a:solidFill>
                    </p:spPr>
                    <p:txBody>
                      <a:bodyPr wrap="square" rtlCol="0">
                        <a:spAutoFit/>
                      </a:bodyPr>
                      <a:lstStyle/>
                      <a:p>
                        <a:pPr algn="ctr"/>
                        <a:r>
                          <a:rPr lang="en-GB" sz="900">
                            <a:latin typeface="Arial Black" panose="020B0A04020102020204" pitchFamily="34" charset="0"/>
                            <a:ea typeface="GT Eesti Pro Display" charset="0"/>
                            <a:cs typeface="GT Eesti Pro Display" charset="0"/>
                          </a:rPr>
                          <a:t>BONUM BANK PLC</a:t>
                        </a:r>
                      </a:p>
                      <a:p>
                        <a:pPr algn="ctr"/>
                        <a:r>
                          <a:rPr lang="en-GB" sz="900">
                            <a:latin typeface="Arial" panose="020B0604020202020204" pitchFamily="34" charset="0"/>
                            <a:ea typeface="GT Eesti Pro Display" charset="0"/>
                            <a:cs typeface="Arial" panose="020B0604020202020204" pitchFamily="34" charset="0"/>
                          </a:rPr>
                          <a:t>Central credit institution</a:t>
                        </a:r>
                      </a:p>
                      <a:p>
                        <a:pPr algn="ctr"/>
                        <a:r>
                          <a:rPr lang="en-GB" sz="900">
                            <a:latin typeface="Arial" panose="020B0604020202020204" pitchFamily="34" charset="0"/>
                            <a:ea typeface="GT Eesti Pro Display" charset="0"/>
                            <a:cs typeface="Arial" panose="020B0604020202020204" pitchFamily="34" charset="0"/>
                          </a:rPr>
                          <a:t>Member credit institutions</a:t>
                        </a:r>
                        <a:endParaRPr lang="en-GB" sz="900" i="0">
                          <a:latin typeface="Arial" panose="020B0604020202020204" pitchFamily="34" charset="0"/>
                          <a:ea typeface="GT Eesti Pro Display" charset="0"/>
                          <a:cs typeface="Arial" panose="020B0604020202020204" pitchFamily="34" charset="0"/>
                        </a:endParaRPr>
                      </a:p>
                    </p:txBody>
                  </p:sp>
                  <p:sp>
                    <p:nvSpPr>
                      <p:cNvPr id="39" name="TextBox 38">
                        <a:extLst>
                          <a:ext uri="{FF2B5EF4-FFF2-40B4-BE49-F238E27FC236}">
                            <a16:creationId xmlns:a16="http://schemas.microsoft.com/office/drawing/2014/main" id="{3536CD7B-18B4-A999-6616-D838BD6E2639}"/>
                          </a:ext>
                        </a:extLst>
                      </p:cNvPr>
                      <p:cNvSpPr txBox="1"/>
                      <p:nvPr/>
                    </p:nvSpPr>
                    <p:spPr>
                      <a:xfrm>
                        <a:off x="3442942" y="4129531"/>
                        <a:ext cx="2109660" cy="646331"/>
                      </a:xfrm>
                      <a:prstGeom prst="rect">
                        <a:avLst/>
                      </a:prstGeom>
                      <a:solidFill>
                        <a:schemeClr val="bg1"/>
                      </a:solidFill>
                    </p:spPr>
                    <p:txBody>
                      <a:bodyPr wrap="square" rtlCol="0">
                        <a:spAutoFit/>
                      </a:bodyPr>
                      <a:lstStyle/>
                      <a:p>
                        <a:pPr algn="ctr"/>
                        <a:endParaRPr lang="en-GB" sz="900" i="0">
                          <a:latin typeface="Arial" panose="020B0604020202020204" pitchFamily="34" charset="0"/>
                          <a:ea typeface="GT Eesti Pro Display" charset="0"/>
                          <a:cs typeface="Arial" panose="020B0604020202020204" pitchFamily="34" charset="0"/>
                        </a:endParaRPr>
                      </a:p>
                      <a:p>
                        <a:pPr algn="ctr"/>
                        <a:endParaRPr lang="en-GB" sz="900">
                          <a:latin typeface="Arial" panose="020B0604020202020204" pitchFamily="34" charset="0"/>
                          <a:ea typeface="GT Eesti Pro Display" charset="0"/>
                          <a:cs typeface="Arial" panose="020B0604020202020204" pitchFamily="34" charset="0"/>
                        </a:endParaRPr>
                      </a:p>
                      <a:p>
                        <a:pPr algn="ctr"/>
                        <a:endParaRPr lang="en-GB" sz="900" i="0">
                          <a:latin typeface="Arial" panose="020B0604020202020204" pitchFamily="34" charset="0"/>
                          <a:ea typeface="GT Eesti Pro Display" charset="0"/>
                          <a:cs typeface="Arial" panose="020B0604020202020204" pitchFamily="34" charset="0"/>
                        </a:endParaRPr>
                      </a:p>
                      <a:p>
                        <a:pPr algn="ctr"/>
                        <a:endParaRPr lang="en-GB" sz="900" i="0">
                          <a:latin typeface="Arial" panose="020B0604020202020204" pitchFamily="34" charset="0"/>
                          <a:ea typeface="GT Eesti Pro Display" charset="0"/>
                          <a:cs typeface="Arial" panose="020B0604020202020204" pitchFamily="34" charset="0"/>
                        </a:endParaRPr>
                      </a:p>
                    </p:txBody>
                  </p:sp>
                </p:grpSp>
                <p:sp>
                  <p:nvSpPr>
                    <p:cNvPr id="25" name="TextBox 24">
                      <a:extLst>
                        <a:ext uri="{FF2B5EF4-FFF2-40B4-BE49-F238E27FC236}">
                          <a16:creationId xmlns:a16="http://schemas.microsoft.com/office/drawing/2014/main" id="{272FB111-05D1-3C82-8509-7E48CB2DB071}"/>
                        </a:ext>
                      </a:extLst>
                    </p:cNvPr>
                    <p:cNvSpPr txBox="1"/>
                    <p:nvPr/>
                  </p:nvSpPr>
                  <p:spPr>
                    <a:xfrm>
                      <a:off x="5889146" y="2397726"/>
                      <a:ext cx="2603996" cy="730969"/>
                    </a:xfrm>
                    <a:prstGeom prst="rect">
                      <a:avLst/>
                    </a:prstGeom>
                    <a:solidFill>
                      <a:schemeClr val="accent2"/>
                    </a:solidFill>
                  </p:spPr>
                  <p:txBody>
                    <a:bodyPr wrap="square" rtlCol="0" anchor="ctr">
                      <a:spAutoFit/>
                    </a:bodyPr>
                    <a:lstStyle/>
                    <a:p>
                      <a:pPr algn="ctr"/>
                      <a:br>
                        <a:rPr lang="en-GB" sz="1050" b="1">
                          <a:solidFill>
                            <a:schemeClr val="bg1"/>
                          </a:solidFill>
                          <a:latin typeface="Arial" panose="020B0604020202020204" pitchFamily="34" charset="0"/>
                          <a:ea typeface="GT Eesti Pro Display" charset="0"/>
                          <a:cs typeface="Arial" panose="020B0604020202020204" pitchFamily="34" charset="0"/>
                        </a:rPr>
                      </a:br>
                      <a:r>
                        <a:rPr lang="en-GB" sz="1000" b="1">
                          <a:solidFill>
                            <a:schemeClr val="bg1"/>
                          </a:solidFill>
                          <a:latin typeface="Arial" panose="020B0604020202020204" pitchFamily="34" charset="0"/>
                          <a:ea typeface="GT Eesti Pro Display" charset="0"/>
                          <a:cs typeface="Arial" panose="020B0604020202020204" pitchFamily="34" charset="0"/>
                        </a:rPr>
                        <a:t>Companies included in the</a:t>
                      </a:r>
                      <a:br>
                        <a:rPr lang="en-GB" sz="1000" b="1">
                          <a:solidFill>
                            <a:schemeClr val="bg1"/>
                          </a:solidFill>
                          <a:latin typeface="Arial" panose="020B0604020202020204" pitchFamily="34" charset="0"/>
                          <a:ea typeface="GT Eesti Pro Display" charset="0"/>
                          <a:cs typeface="Arial" panose="020B0604020202020204" pitchFamily="34" charset="0"/>
                        </a:rPr>
                      </a:br>
                      <a:r>
                        <a:rPr lang="en-GB" sz="1000" b="1">
                          <a:solidFill>
                            <a:schemeClr val="bg1"/>
                          </a:solidFill>
                          <a:latin typeface="Arial" panose="020B0604020202020204" pitchFamily="34" charset="0"/>
                          <a:ea typeface="GT Eesti Pro Display" charset="0"/>
                          <a:cs typeface="Arial" panose="020B0604020202020204" pitchFamily="34" charset="0"/>
                        </a:rPr>
                        <a:t>consolidated groups</a:t>
                      </a:r>
                      <a:br>
                        <a:rPr lang="en-GB" sz="1000" b="1">
                          <a:solidFill>
                            <a:schemeClr val="bg1"/>
                          </a:solidFill>
                          <a:latin typeface="Arial" panose="020B0604020202020204" pitchFamily="34" charset="0"/>
                          <a:ea typeface="GT Eesti Pro Display" charset="0"/>
                          <a:cs typeface="Arial" panose="020B0604020202020204" pitchFamily="34" charset="0"/>
                        </a:rPr>
                      </a:br>
                      <a:endParaRPr lang="en-GB" sz="1000" i="0">
                        <a:latin typeface="Arial" panose="020B0604020202020204" pitchFamily="34" charset="0"/>
                        <a:ea typeface="GT Eesti Pro Display" charset="0"/>
                        <a:cs typeface="Arial" panose="020B0604020202020204" pitchFamily="34" charset="0"/>
                      </a:endParaRPr>
                    </a:p>
                  </p:txBody>
                </p:sp>
                <p:sp>
                  <p:nvSpPr>
                    <p:cNvPr id="27" name="TextBox 26">
                      <a:extLst>
                        <a:ext uri="{FF2B5EF4-FFF2-40B4-BE49-F238E27FC236}">
                          <a16:creationId xmlns:a16="http://schemas.microsoft.com/office/drawing/2014/main" id="{4DB63CAC-ED3F-8750-4252-F5FAB902508B}"/>
                        </a:ext>
                      </a:extLst>
                    </p:cNvPr>
                    <p:cNvSpPr txBox="1"/>
                    <p:nvPr/>
                  </p:nvSpPr>
                  <p:spPr>
                    <a:xfrm>
                      <a:off x="5980993" y="4753855"/>
                      <a:ext cx="2546962" cy="569387"/>
                    </a:xfrm>
                    <a:prstGeom prst="rect">
                      <a:avLst/>
                    </a:prstGeom>
                    <a:solidFill>
                      <a:schemeClr val="accent2"/>
                    </a:solidFill>
                  </p:spPr>
                  <p:txBody>
                    <a:bodyPr wrap="square" rtlCol="0" anchor="ctr" anchorCtr="1">
                      <a:spAutoFit/>
                    </a:bodyPr>
                    <a:lstStyle/>
                    <a:p>
                      <a:pPr algn="ctr"/>
                      <a:br>
                        <a:rPr lang="en-GB" sz="1200">
                          <a:solidFill>
                            <a:schemeClr val="bg1"/>
                          </a:solidFill>
                          <a:latin typeface="Arial Black" panose="020B0A04020102020204" pitchFamily="34" charset="0"/>
                          <a:ea typeface="GT Eesti Pro Display" charset="0"/>
                          <a:cs typeface="GT Eesti Pro Display" charset="0"/>
                        </a:rPr>
                      </a:br>
                      <a:r>
                        <a:rPr lang="en-GB" sz="900">
                          <a:solidFill>
                            <a:schemeClr val="bg1"/>
                          </a:solidFill>
                          <a:latin typeface="Arial Black" panose="020B0A04020102020204" pitchFamily="34" charset="0"/>
                          <a:ea typeface="GT Eesti Pro Display" charset="0"/>
                          <a:cs typeface="GT Eesti Pro Display" charset="0"/>
                        </a:rPr>
                        <a:t>POP HOLDING LTD</a:t>
                      </a:r>
                    </a:p>
                    <a:p>
                      <a:pPr algn="ctr"/>
                      <a:endParaRPr lang="en-GB" sz="1000" i="0">
                        <a:solidFill>
                          <a:schemeClr val="bg1"/>
                        </a:solidFill>
                        <a:latin typeface="Arial" panose="020B0604020202020204" pitchFamily="34" charset="0"/>
                        <a:ea typeface="GT Eesti Pro Display" charset="0"/>
                        <a:cs typeface="Arial" panose="020B0604020202020204" pitchFamily="34" charset="0"/>
                      </a:endParaRPr>
                    </a:p>
                  </p:txBody>
                </p:sp>
                <p:cxnSp>
                  <p:nvCxnSpPr>
                    <p:cNvPr id="28" name="Straight Arrow Connector 27">
                      <a:extLst>
                        <a:ext uri="{FF2B5EF4-FFF2-40B4-BE49-F238E27FC236}">
                          <a16:creationId xmlns:a16="http://schemas.microsoft.com/office/drawing/2014/main" id="{8D7D0DDA-B2E7-7721-BE81-09FD183931F3}"/>
                        </a:ext>
                      </a:extLst>
                    </p:cNvPr>
                    <p:cNvCxnSpPr>
                      <a:cxnSpLocks/>
                    </p:cNvCxnSpPr>
                    <p:nvPr/>
                  </p:nvCxnSpPr>
                  <p:spPr>
                    <a:xfrm>
                      <a:off x="5600092" y="2708002"/>
                      <a:ext cx="302819" cy="0"/>
                    </a:xfrm>
                    <a:prstGeom prst="straightConnector1">
                      <a:avLst/>
                    </a:prstGeom>
                    <a:ln w="19050">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8318FD0A-211B-9D40-D41F-B8D94D41A8E1}"/>
                        </a:ext>
                      </a:extLst>
                    </p:cNvPr>
                    <p:cNvSpPr txBox="1"/>
                    <p:nvPr/>
                  </p:nvSpPr>
                  <p:spPr>
                    <a:xfrm>
                      <a:off x="3657459" y="1160007"/>
                      <a:ext cx="3999345" cy="338554"/>
                    </a:xfrm>
                    <a:prstGeom prst="rect">
                      <a:avLst/>
                    </a:prstGeom>
                    <a:noFill/>
                  </p:spPr>
                  <p:txBody>
                    <a:bodyPr wrap="square" rtlCol="0">
                      <a:spAutoFit/>
                    </a:bodyPr>
                    <a:lstStyle/>
                    <a:p>
                      <a:r>
                        <a:rPr lang="en-GB" sz="1600" i="0" cap="all">
                          <a:solidFill>
                            <a:schemeClr val="accent2"/>
                          </a:solidFill>
                          <a:latin typeface="Arial Black" panose="020B0A04020102020204" pitchFamily="34" charset="0"/>
                          <a:ea typeface="GT Eesti Pro Display" charset="0"/>
                          <a:cs typeface="GT Eesti Pro Display" charset="0"/>
                        </a:rPr>
                        <a:t>The POP Bank Group</a:t>
                      </a:r>
                    </a:p>
                  </p:txBody>
                </p:sp>
              </p:grpSp>
            </p:grpSp>
            <p:sp>
              <p:nvSpPr>
                <p:cNvPr id="17" name="TextBox 16">
                  <a:extLst>
                    <a:ext uri="{FF2B5EF4-FFF2-40B4-BE49-F238E27FC236}">
                      <a16:creationId xmlns:a16="http://schemas.microsoft.com/office/drawing/2014/main" id="{70473B7D-B745-1B97-E97E-8395AE43D63D}"/>
                    </a:ext>
                  </a:extLst>
                </p:cNvPr>
                <p:cNvSpPr txBox="1"/>
                <p:nvPr/>
              </p:nvSpPr>
              <p:spPr>
                <a:xfrm>
                  <a:off x="1677339" y="3584100"/>
                  <a:ext cx="820201" cy="246221"/>
                </a:xfrm>
                <a:prstGeom prst="rect">
                  <a:avLst/>
                </a:prstGeom>
                <a:noFill/>
              </p:spPr>
              <p:txBody>
                <a:bodyPr wrap="square" rtlCol="0">
                  <a:spAutoFit/>
                </a:bodyPr>
                <a:lstStyle/>
                <a:p>
                  <a:r>
                    <a:rPr lang="en-GB" sz="1000" b="1">
                      <a:solidFill>
                        <a:schemeClr val="tx2"/>
                      </a:solidFill>
                      <a:latin typeface="Arial Black" panose="020B0A04020102020204" pitchFamily="34" charset="0"/>
                      <a:ea typeface="GT Eesti Pro Display" charset="0"/>
                      <a:cs typeface="GT Eesti Pro Display" charset="0"/>
                    </a:rPr>
                    <a:t>10</a:t>
                  </a:r>
                  <a:r>
                    <a:rPr lang="en-GB" sz="1000" b="1" i="0">
                      <a:solidFill>
                        <a:schemeClr val="tx2"/>
                      </a:solidFill>
                      <a:latin typeface="Arial Black" panose="020B0A04020102020204" pitchFamily="34" charset="0"/>
                      <a:ea typeface="GT Eesti Pro Display" charset="0"/>
                      <a:cs typeface="GT Eesti Pro Display" charset="0"/>
                    </a:rPr>
                    <a:t>0%</a:t>
                  </a:r>
                </a:p>
              </p:txBody>
            </p:sp>
            <p:sp>
              <p:nvSpPr>
                <p:cNvPr id="18" name="TextBox 17">
                  <a:extLst>
                    <a:ext uri="{FF2B5EF4-FFF2-40B4-BE49-F238E27FC236}">
                      <a16:creationId xmlns:a16="http://schemas.microsoft.com/office/drawing/2014/main" id="{2B3737A6-812A-E665-4787-679932D6F57B}"/>
                    </a:ext>
                  </a:extLst>
                </p:cNvPr>
                <p:cNvSpPr txBox="1"/>
                <p:nvPr/>
              </p:nvSpPr>
              <p:spPr>
                <a:xfrm>
                  <a:off x="3245814" y="3581931"/>
                  <a:ext cx="820201" cy="246221"/>
                </a:xfrm>
                <a:prstGeom prst="rect">
                  <a:avLst/>
                </a:prstGeom>
                <a:noFill/>
              </p:spPr>
              <p:txBody>
                <a:bodyPr wrap="square" rtlCol="0">
                  <a:spAutoFit/>
                </a:bodyPr>
                <a:lstStyle/>
                <a:p>
                  <a:r>
                    <a:rPr lang="en-GB" sz="1000" b="1">
                      <a:solidFill>
                        <a:schemeClr val="tx2"/>
                      </a:solidFill>
                      <a:latin typeface="Arial Black" panose="020B0A04020102020204" pitchFamily="34" charset="0"/>
                      <a:ea typeface="GT Eesti Pro Display" charset="0"/>
                      <a:cs typeface="GT Eesti Pro Display" charset="0"/>
                    </a:rPr>
                    <a:t>10</a:t>
                  </a:r>
                  <a:r>
                    <a:rPr lang="en-GB" sz="1000" b="1" i="0">
                      <a:solidFill>
                        <a:schemeClr val="tx2"/>
                      </a:solidFill>
                      <a:latin typeface="Arial Black" panose="020B0A04020102020204" pitchFamily="34" charset="0"/>
                      <a:ea typeface="GT Eesti Pro Display" charset="0"/>
                      <a:cs typeface="GT Eesti Pro Display" charset="0"/>
                    </a:rPr>
                    <a:t>0%</a:t>
                  </a:r>
                </a:p>
              </p:txBody>
            </p:sp>
            <p:cxnSp>
              <p:nvCxnSpPr>
                <p:cNvPr id="19" name="Straight Arrow Connector 18">
                  <a:extLst>
                    <a:ext uri="{FF2B5EF4-FFF2-40B4-BE49-F238E27FC236}">
                      <a16:creationId xmlns:a16="http://schemas.microsoft.com/office/drawing/2014/main" id="{4DC5DDA6-98B4-25C4-6274-EE67767F5C14}"/>
                    </a:ext>
                  </a:extLst>
                </p:cNvPr>
                <p:cNvCxnSpPr>
                  <a:cxnSpLocks/>
                </p:cNvCxnSpPr>
                <p:nvPr/>
              </p:nvCxnSpPr>
              <p:spPr>
                <a:xfrm>
                  <a:off x="2284228" y="3581931"/>
                  <a:ext cx="0" cy="243262"/>
                </a:xfrm>
                <a:prstGeom prst="straightConnector1">
                  <a:avLst/>
                </a:prstGeom>
                <a:ln w="19050">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7C3C6A32-DF50-F24C-77B5-AF1D5C81F74F}"/>
                    </a:ext>
                  </a:extLst>
                </p:cNvPr>
                <p:cNvCxnSpPr>
                  <a:cxnSpLocks/>
                </p:cNvCxnSpPr>
                <p:nvPr/>
              </p:nvCxnSpPr>
              <p:spPr>
                <a:xfrm>
                  <a:off x="3903071" y="3581931"/>
                  <a:ext cx="0" cy="251637"/>
                </a:xfrm>
                <a:prstGeom prst="straightConnector1">
                  <a:avLst/>
                </a:prstGeom>
                <a:ln w="19050">
                  <a:solidFill>
                    <a:schemeClr val="tx2"/>
                  </a:solidFill>
                  <a:tailEnd type="triangle"/>
                </a:ln>
              </p:spPr>
              <p:style>
                <a:lnRef idx="1">
                  <a:schemeClr val="dk1"/>
                </a:lnRef>
                <a:fillRef idx="0">
                  <a:schemeClr val="dk1"/>
                </a:fillRef>
                <a:effectRef idx="0">
                  <a:schemeClr val="dk1"/>
                </a:effectRef>
                <a:fontRef idx="minor">
                  <a:schemeClr val="tx1"/>
                </a:fontRef>
              </p:style>
            </p:cxnSp>
          </p:grpSp>
          <p:sp>
            <p:nvSpPr>
              <p:cNvPr id="13" name="TextBox 12">
                <a:extLst>
                  <a:ext uri="{FF2B5EF4-FFF2-40B4-BE49-F238E27FC236}">
                    <a16:creationId xmlns:a16="http://schemas.microsoft.com/office/drawing/2014/main" id="{BAB845A7-8B2C-B41A-A547-52C741E8EBCF}"/>
                  </a:ext>
                </a:extLst>
              </p:cNvPr>
              <p:cNvSpPr txBox="1"/>
              <p:nvPr/>
            </p:nvSpPr>
            <p:spPr>
              <a:xfrm>
                <a:off x="2574613" y="2263419"/>
                <a:ext cx="1846021" cy="246221"/>
              </a:xfrm>
              <a:prstGeom prst="rect">
                <a:avLst/>
              </a:prstGeom>
              <a:noFill/>
            </p:spPr>
            <p:txBody>
              <a:bodyPr wrap="square" rtlCol="0">
                <a:spAutoFit/>
              </a:bodyPr>
              <a:lstStyle/>
              <a:p>
                <a:r>
                  <a:rPr lang="fi-FI" sz="1000" b="1" i="0">
                    <a:solidFill>
                      <a:schemeClr val="tx2"/>
                    </a:solidFill>
                    <a:latin typeface="Arial" panose="020B0604020202020204" pitchFamily="34" charset="0"/>
                    <a:ea typeface="GT Eesti Pro Display" charset="0"/>
                    <a:cs typeface="Arial" panose="020B0604020202020204" pitchFamily="34" charset="0"/>
                  </a:rPr>
                  <a:t>JOINT LIABILITY</a:t>
                </a:r>
              </a:p>
            </p:txBody>
          </p:sp>
          <p:pic>
            <p:nvPicPr>
              <p:cNvPr id="14" name="Picture 13" descr="A green letter on a black background&#10;&#10;Description automatically generated">
                <a:extLst>
                  <a:ext uri="{FF2B5EF4-FFF2-40B4-BE49-F238E27FC236}">
                    <a16:creationId xmlns:a16="http://schemas.microsoft.com/office/drawing/2014/main" id="{5CC7E1D9-CDB0-C8D6-90B7-4A534A7C914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89938" y="1076969"/>
                <a:ext cx="1697475" cy="384761"/>
              </a:xfrm>
              <a:prstGeom prst="rect">
                <a:avLst/>
              </a:prstGeom>
            </p:spPr>
          </p:pic>
        </p:grpSp>
        <p:sp>
          <p:nvSpPr>
            <p:cNvPr id="7" name="TextBox 6">
              <a:extLst>
                <a:ext uri="{FF2B5EF4-FFF2-40B4-BE49-F238E27FC236}">
                  <a16:creationId xmlns:a16="http://schemas.microsoft.com/office/drawing/2014/main" id="{937BAB0B-E8C6-6E60-7D85-328EA1ED2DA8}"/>
                </a:ext>
              </a:extLst>
            </p:cNvPr>
            <p:cNvSpPr txBox="1"/>
            <p:nvPr/>
          </p:nvSpPr>
          <p:spPr>
            <a:xfrm>
              <a:off x="4011852" y="5292008"/>
              <a:ext cx="820201" cy="246221"/>
            </a:xfrm>
            <a:prstGeom prst="rect">
              <a:avLst/>
            </a:prstGeom>
            <a:noFill/>
          </p:spPr>
          <p:txBody>
            <a:bodyPr wrap="square" rtlCol="0">
              <a:spAutoFit/>
            </a:bodyPr>
            <a:lstStyle/>
            <a:p>
              <a:r>
                <a:rPr lang="en-GB" sz="1000" b="1">
                  <a:solidFill>
                    <a:schemeClr val="tx2"/>
                  </a:solidFill>
                  <a:latin typeface="Arial Black" panose="020B0A04020102020204" pitchFamily="34" charset="0"/>
                  <a:ea typeface="GT Eesti Pro Display" charset="0"/>
                  <a:cs typeface="GT Eesti Pro Display" charset="0"/>
                </a:rPr>
                <a:t>10</a:t>
              </a:r>
              <a:r>
                <a:rPr lang="en-GB" sz="1000" b="1" i="0">
                  <a:solidFill>
                    <a:schemeClr val="tx2"/>
                  </a:solidFill>
                  <a:latin typeface="Arial Black" panose="020B0A04020102020204" pitchFamily="34" charset="0"/>
                  <a:ea typeface="GT Eesti Pro Display" charset="0"/>
                  <a:cs typeface="GT Eesti Pro Display" charset="0"/>
                </a:rPr>
                <a:t>0%</a:t>
              </a:r>
            </a:p>
          </p:txBody>
        </p:sp>
        <p:sp>
          <p:nvSpPr>
            <p:cNvPr id="9" name="TextBox 8">
              <a:extLst>
                <a:ext uri="{FF2B5EF4-FFF2-40B4-BE49-F238E27FC236}">
                  <a16:creationId xmlns:a16="http://schemas.microsoft.com/office/drawing/2014/main" id="{17FF1C2A-D4DE-0EC5-1AC0-886219FFB674}"/>
                </a:ext>
              </a:extLst>
            </p:cNvPr>
            <p:cNvSpPr txBox="1"/>
            <p:nvPr/>
          </p:nvSpPr>
          <p:spPr>
            <a:xfrm>
              <a:off x="2660256" y="4394338"/>
              <a:ext cx="1922406" cy="507831"/>
            </a:xfrm>
            <a:prstGeom prst="rect">
              <a:avLst/>
            </a:prstGeom>
            <a:noFill/>
          </p:spPr>
          <p:txBody>
            <a:bodyPr wrap="square" rtlCol="0">
              <a:spAutoFit/>
            </a:bodyPr>
            <a:lstStyle/>
            <a:p>
              <a:pPr algn="ctr"/>
              <a:r>
                <a:rPr lang="en-GB" sz="900" b="1">
                  <a:latin typeface="Arial Black" panose="020B0A04020102020204" pitchFamily="34" charset="0"/>
                  <a:ea typeface="GT Eesti Pro Display" charset="0"/>
                  <a:cs typeface="GT Eesti Pro Display" charset="0"/>
                </a:rPr>
                <a:t>POP MORTGAGE BANK PLC</a:t>
              </a:r>
            </a:p>
            <a:p>
              <a:pPr algn="ctr"/>
              <a:r>
                <a:rPr lang="en-GB" sz="900">
                  <a:latin typeface="Arial" panose="020B0604020202020204" pitchFamily="34" charset="0"/>
                  <a:ea typeface="GT Eesti Pro Display" charset="0"/>
                  <a:cs typeface="Arial" panose="020B0604020202020204" pitchFamily="34" charset="0"/>
                </a:rPr>
                <a:t>Mortgage bank</a:t>
              </a:r>
            </a:p>
            <a:p>
              <a:pPr algn="ctr"/>
              <a:r>
                <a:rPr lang="en-GB" sz="900">
                  <a:latin typeface="Arial" panose="020B0604020202020204" pitchFamily="34" charset="0"/>
                  <a:ea typeface="GT Eesti Pro Display" charset="0"/>
                  <a:cs typeface="Arial" panose="020B0604020202020204" pitchFamily="34" charset="0"/>
                </a:rPr>
                <a:t>Member credit institutions</a:t>
              </a:r>
              <a:endParaRPr lang="fi-FI" b="1" i="0" err="1">
                <a:latin typeface="GT Eesti Pro Display" charset="0"/>
                <a:ea typeface="GT Eesti Pro Display" charset="0"/>
                <a:cs typeface="GT Eesti Pro Display" charset="0"/>
              </a:endParaRPr>
            </a:p>
          </p:txBody>
        </p:sp>
        <p:cxnSp>
          <p:nvCxnSpPr>
            <p:cNvPr id="10" name="Straight Arrow Connector 9">
              <a:extLst>
                <a:ext uri="{FF2B5EF4-FFF2-40B4-BE49-F238E27FC236}">
                  <a16:creationId xmlns:a16="http://schemas.microsoft.com/office/drawing/2014/main" id="{17161A7D-E3B2-6BA5-F508-1EEF7939943C}"/>
                </a:ext>
              </a:extLst>
            </p:cNvPr>
            <p:cNvCxnSpPr>
              <a:cxnSpLocks/>
            </p:cNvCxnSpPr>
            <p:nvPr/>
          </p:nvCxnSpPr>
          <p:spPr>
            <a:xfrm>
              <a:off x="4746007" y="5514472"/>
              <a:ext cx="283020" cy="0"/>
            </a:xfrm>
            <a:prstGeom prst="straightConnector1">
              <a:avLst/>
            </a:prstGeom>
            <a:ln w="19050">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5F09103-06AF-5C31-A6A1-55B047D6DC32}"/>
                </a:ext>
              </a:extLst>
            </p:cNvPr>
            <p:cNvCxnSpPr/>
            <p:nvPr/>
          </p:nvCxnSpPr>
          <p:spPr>
            <a:xfrm>
              <a:off x="4746007" y="3183926"/>
              <a:ext cx="0" cy="2348893"/>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630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4">
            <a:extLst>
              <a:ext uri="{FF2B5EF4-FFF2-40B4-BE49-F238E27FC236}">
                <a16:creationId xmlns:a16="http://schemas.microsoft.com/office/drawing/2014/main" id="{A5182D83-4D71-4973-855F-9948F5D95F71}"/>
              </a:ext>
            </a:extLst>
          </p:cNvPr>
          <p:cNvSpPr txBox="1">
            <a:spLocks/>
          </p:cNvSpPr>
          <p:nvPr/>
        </p:nvSpPr>
        <p:spPr>
          <a:xfrm>
            <a:off x="1019666" y="494389"/>
            <a:ext cx="10155238" cy="963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endParaRPr>
          </a:p>
        </p:txBody>
      </p:sp>
      <p:sp>
        <p:nvSpPr>
          <p:cNvPr id="8" name="Otsikko 4">
            <a:extLst>
              <a:ext uri="{FF2B5EF4-FFF2-40B4-BE49-F238E27FC236}">
                <a16:creationId xmlns:a16="http://schemas.microsoft.com/office/drawing/2014/main" id="{A6F0F3E8-C75F-4439-A84B-6AE770C72D50}"/>
              </a:ext>
            </a:extLst>
          </p:cNvPr>
          <p:cNvSpPr txBox="1">
            <a:spLocks/>
          </p:cNvSpPr>
          <p:nvPr/>
        </p:nvSpPr>
        <p:spPr>
          <a:xfrm>
            <a:off x="1017095" y="341989"/>
            <a:ext cx="10155729" cy="67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dirty="0">
                <a:ln>
                  <a:noFill/>
                </a:ln>
                <a:solidFill>
                  <a:srgbClr val="652B8E"/>
                </a:solidFill>
                <a:effectLst/>
                <a:uLnTx/>
                <a:uFillTx/>
                <a:latin typeface="Arial" panose="020B0604020202020204" pitchFamily="34" charset="0"/>
                <a:ea typeface="+mj-ea"/>
                <a:cs typeface="Arial" panose="020B0604020202020204" pitchFamily="34" charset="0"/>
              </a:rPr>
              <a:t>Cover pool characteristics</a:t>
            </a:r>
            <a:r>
              <a:rPr kumimoji="0" lang="en-US" sz="1400" b="1" i="0" u="none" strike="noStrike" kern="1200" cap="none" spc="0" normalizeH="0" baseline="0" dirty="0">
                <a:ln>
                  <a:noFill/>
                </a:ln>
                <a:solidFill>
                  <a:srgbClr val="652B8E"/>
                </a:solidFill>
                <a:effectLst/>
                <a:uLnTx/>
                <a:uFillTx/>
                <a:latin typeface="Arial" panose="020B0604020202020204" pitchFamily="34" charset="0"/>
                <a:ea typeface="+mj-ea"/>
                <a:cs typeface="Arial" panose="020B0604020202020204" pitchFamily="34" charset="0"/>
              </a:rPr>
              <a:t> </a:t>
            </a:r>
          </a:p>
        </p:txBody>
      </p:sp>
      <p:sp>
        <p:nvSpPr>
          <p:cNvPr id="16" name="Slide Number Placeholder 1">
            <a:extLst>
              <a:ext uri="{FF2B5EF4-FFF2-40B4-BE49-F238E27FC236}">
                <a16:creationId xmlns:a16="http://schemas.microsoft.com/office/drawing/2014/main" id="{8E5CF7A6-A0D4-44F2-B405-F239D5CAF4E2}"/>
              </a:ext>
            </a:extLst>
          </p:cNvPr>
          <p:cNvSpPr txBox="1">
            <a:spLocks/>
          </p:cNvSpPr>
          <p:nvPr/>
        </p:nvSpPr>
        <p:spPr>
          <a:xfrm>
            <a:off x="277650" y="6382637"/>
            <a:ext cx="359914" cy="292897"/>
          </a:xfrm>
          <a:prstGeom prst="rect">
            <a:avLst/>
          </a:prstGeom>
        </p:spPr>
        <p:txBody>
          <a:bodyPr vert="horz" lIns="91440" tIns="45720" rIns="91440" bIns="45720" rtlCol="0" anchor="ctr"/>
          <a:lstStyle>
            <a:defPPr>
              <a:defRPr lang="fi-FI"/>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57C7DFD-54BD-2343-93BE-85F3D645E10D}" type="slidenum">
              <a:rPr kumimoji="0" lang="fi-FI" sz="1000" b="0" i="0" u="none" strike="noStrike" kern="1200" cap="none" spc="0" normalizeH="0" baseline="0" noProof="0" smtClean="0">
                <a:ln>
                  <a:noFill/>
                </a:ln>
                <a:solidFill>
                  <a:srgbClr val="36D97B"/>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i-FI" sz="1000" b="0" i="0" u="none" strike="noStrike" kern="1200" cap="none" spc="0" normalizeH="0" baseline="0" noProof="0">
              <a:ln>
                <a:noFill/>
              </a:ln>
              <a:solidFill>
                <a:srgbClr val="36D97B"/>
              </a:solidFill>
              <a:effectLst/>
              <a:uLnTx/>
              <a:uFillTx/>
              <a:latin typeface="Century Gothic"/>
              <a:ea typeface="+mn-ea"/>
              <a:cs typeface="+mn-cs"/>
            </a:endParaRPr>
          </a:p>
        </p:txBody>
      </p:sp>
      <p:sp>
        <p:nvSpPr>
          <p:cNvPr id="19" name="Otsikko 4">
            <a:extLst>
              <a:ext uri="{FF2B5EF4-FFF2-40B4-BE49-F238E27FC236}">
                <a16:creationId xmlns:a16="http://schemas.microsoft.com/office/drawing/2014/main" id="{46DD579A-DB28-4DBA-B5E8-3245C28A1AC3}"/>
              </a:ext>
            </a:extLst>
          </p:cNvPr>
          <p:cNvSpPr txBox="1">
            <a:spLocks/>
          </p:cNvSpPr>
          <p:nvPr/>
        </p:nvSpPr>
        <p:spPr>
          <a:xfrm>
            <a:off x="1019666" y="494389"/>
            <a:ext cx="10155238" cy="963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endParaRPr>
          </a:p>
        </p:txBody>
      </p:sp>
      <p:graphicFrame>
        <p:nvGraphicFramePr>
          <p:cNvPr id="14" name="Table 13">
            <a:extLst>
              <a:ext uri="{FF2B5EF4-FFF2-40B4-BE49-F238E27FC236}">
                <a16:creationId xmlns:a16="http://schemas.microsoft.com/office/drawing/2014/main" id="{C0B8BFA5-F920-44FB-BD39-0A18673ED49F}"/>
              </a:ext>
            </a:extLst>
          </p:cNvPr>
          <p:cNvGraphicFramePr>
            <a:graphicFrameLocks noGrp="1"/>
          </p:cNvGraphicFramePr>
          <p:nvPr>
            <p:extLst>
              <p:ext uri="{D42A27DB-BD31-4B8C-83A1-F6EECF244321}">
                <p14:modId xmlns:p14="http://schemas.microsoft.com/office/powerpoint/2010/main" val="3773277827"/>
              </p:ext>
            </p:extLst>
          </p:nvPr>
        </p:nvGraphicFramePr>
        <p:xfrm>
          <a:off x="6235819" y="1424091"/>
          <a:ext cx="4926802" cy="3450685"/>
        </p:xfrm>
        <a:graphic>
          <a:graphicData uri="http://schemas.openxmlformats.org/drawingml/2006/table">
            <a:tbl>
              <a:tblPr firstRow="1" bandRow="1" bandCol="1">
                <a:tableStyleId>{5C22544A-7EE6-4342-B048-85BDC9FD1C3A}</a:tableStyleId>
              </a:tblPr>
              <a:tblGrid>
                <a:gridCol w="1254762">
                  <a:extLst>
                    <a:ext uri="{9D8B030D-6E8A-4147-A177-3AD203B41FA5}">
                      <a16:colId xmlns:a16="http://schemas.microsoft.com/office/drawing/2014/main" val="4099846999"/>
                    </a:ext>
                  </a:extLst>
                </a:gridCol>
                <a:gridCol w="3672040">
                  <a:extLst>
                    <a:ext uri="{9D8B030D-6E8A-4147-A177-3AD203B41FA5}">
                      <a16:colId xmlns:a16="http://schemas.microsoft.com/office/drawing/2014/main" val="1127707438"/>
                    </a:ext>
                  </a:extLst>
                </a:gridCol>
              </a:tblGrid>
              <a:tr h="492955">
                <a:tc>
                  <a:txBody>
                    <a:bodyPr/>
                    <a:lstStyle/>
                    <a:p>
                      <a:pPr marL="36000" algn="l" rtl="0" eaLnBrk="1" latinLnBrk="0" hangingPunct="1">
                        <a:spcBef>
                          <a:spcPts val="0"/>
                        </a:spcBef>
                        <a:spcAft>
                          <a:spcPts val="0"/>
                        </a:spcAft>
                      </a:pPr>
                      <a:r>
                        <a:rPr lang="en-GB" sz="1200" b="0" noProof="0">
                          <a:solidFill>
                            <a:schemeClr val="bg1"/>
                          </a:solidFill>
                          <a:effectLst/>
                          <a:latin typeface="Arial" panose="020B0604020202020204" pitchFamily="34" charset="0"/>
                          <a:cs typeface="Arial" panose="020B0604020202020204" pitchFamily="34" charset="0"/>
                        </a:rPr>
                        <a:t>Customers </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07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noProof="0">
                          <a:solidFill>
                            <a:srgbClr val="4D4D4D"/>
                          </a:solidFill>
                          <a:latin typeface="Arial" panose="020B0604020202020204" pitchFamily="34" charset="0"/>
                          <a:ea typeface="+mn-ea"/>
                          <a:cs typeface="Arial" panose="020B0604020202020204" pitchFamily="34" charset="0"/>
                        </a:rPr>
                        <a:t>100% retail customers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8EC"/>
                    </a:solidFill>
                  </a:tcPr>
                </a:tc>
                <a:extLst>
                  <a:ext uri="{0D108BD9-81ED-4DB2-BD59-A6C34878D82A}">
                    <a16:rowId xmlns:a16="http://schemas.microsoft.com/office/drawing/2014/main" val="1493533942"/>
                  </a:ext>
                </a:extLst>
              </a:tr>
              <a:tr h="492955">
                <a:tc>
                  <a:txBody>
                    <a:bodyPr/>
                    <a:lstStyle/>
                    <a:p>
                      <a:pPr marL="36000" algn="l" rtl="0" eaLnBrk="1" latinLnBrk="0" hangingPunct="1">
                        <a:spcBef>
                          <a:spcPts val="0"/>
                        </a:spcBef>
                        <a:spcAft>
                          <a:spcPts val="0"/>
                        </a:spcAft>
                      </a:pPr>
                      <a:r>
                        <a:rPr lang="en-GB" sz="1200" b="0" noProof="0">
                          <a:solidFill>
                            <a:schemeClr val="bg1"/>
                          </a:solidFill>
                          <a:effectLst/>
                          <a:latin typeface="Arial" panose="020B0604020202020204" pitchFamily="34" charset="0"/>
                          <a:cs typeface="Arial" panose="020B0604020202020204" pitchFamily="34" charset="0"/>
                        </a:rPr>
                        <a:t>Currency</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07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noProof="0">
                          <a:solidFill>
                            <a:srgbClr val="4D4D4D"/>
                          </a:solidFill>
                          <a:latin typeface="Arial" panose="020B0604020202020204" pitchFamily="34" charset="0"/>
                          <a:ea typeface="+mn-ea"/>
                          <a:cs typeface="Arial" panose="020B0604020202020204" pitchFamily="34" charset="0"/>
                        </a:rPr>
                        <a:t>Only EUR</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F1D7"/>
                    </a:solidFill>
                  </a:tcPr>
                </a:tc>
                <a:extLst>
                  <a:ext uri="{0D108BD9-81ED-4DB2-BD59-A6C34878D82A}">
                    <a16:rowId xmlns:a16="http://schemas.microsoft.com/office/drawing/2014/main" val="2302409253"/>
                  </a:ext>
                </a:extLst>
              </a:tr>
              <a:tr h="492955">
                <a:tc>
                  <a:txBody>
                    <a:bodyPr/>
                    <a:lstStyle/>
                    <a:p>
                      <a:pPr marL="36000" algn="l" rtl="0" eaLnBrk="1" latinLnBrk="0" hangingPunct="1">
                        <a:spcBef>
                          <a:spcPts val="0"/>
                        </a:spcBef>
                        <a:spcAft>
                          <a:spcPts val="0"/>
                        </a:spcAft>
                      </a:pPr>
                      <a:r>
                        <a:rPr lang="en-GB" sz="1200" b="0" noProof="0">
                          <a:solidFill>
                            <a:schemeClr val="bg1"/>
                          </a:solidFill>
                          <a:effectLst/>
                          <a:latin typeface="Arial" panose="020B0604020202020204" pitchFamily="34" charset="0"/>
                          <a:cs typeface="Arial" panose="020B0604020202020204" pitchFamily="34" charset="0"/>
                        </a:rPr>
                        <a:t>Max loan size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07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noProof="0">
                          <a:solidFill>
                            <a:srgbClr val="4D4D4D"/>
                          </a:solidFill>
                          <a:latin typeface="Arial" panose="020B0604020202020204" pitchFamily="34" charset="0"/>
                          <a:ea typeface="+mn-ea"/>
                          <a:cs typeface="Arial" panose="020B0604020202020204" pitchFamily="34" charset="0"/>
                        </a:rPr>
                        <a:t>EUR 3.0 million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8EC"/>
                    </a:solidFill>
                  </a:tcPr>
                </a:tc>
                <a:extLst>
                  <a:ext uri="{0D108BD9-81ED-4DB2-BD59-A6C34878D82A}">
                    <a16:rowId xmlns:a16="http://schemas.microsoft.com/office/drawing/2014/main" val="3105833203"/>
                  </a:ext>
                </a:extLst>
              </a:tr>
              <a:tr h="492955">
                <a:tc>
                  <a:txBody>
                    <a:bodyPr/>
                    <a:lstStyle/>
                    <a:p>
                      <a:pPr marL="36000" algn="l" rtl="0" eaLnBrk="1" latinLnBrk="0" hangingPunct="1">
                        <a:spcBef>
                          <a:spcPts val="0"/>
                        </a:spcBef>
                        <a:spcAft>
                          <a:spcPts val="0"/>
                        </a:spcAft>
                      </a:pPr>
                      <a:r>
                        <a:rPr lang="en-GB" sz="1200" b="0" noProof="0">
                          <a:solidFill>
                            <a:schemeClr val="bg1"/>
                          </a:solidFill>
                          <a:effectLst/>
                          <a:latin typeface="Arial" panose="020B0604020202020204" pitchFamily="34" charset="0"/>
                          <a:cs typeface="Arial" panose="020B0604020202020204" pitchFamily="34" charset="0"/>
                        </a:rPr>
                        <a:t>Max maturity</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07450" indent="-171450" algn="l" rtl="0" eaLnBrk="1" latinLnBrk="0" hangingPunct="1">
                        <a:spcBef>
                          <a:spcPts val="0"/>
                        </a:spcBef>
                        <a:spcAft>
                          <a:spcPts val="0"/>
                        </a:spcAft>
                        <a:buFont typeface="Arial" panose="020B0604020202020204" pitchFamily="34" charset="0"/>
                        <a:buChar char="•"/>
                      </a:pPr>
                      <a:r>
                        <a:rPr lang="en-GB" sz="1100" b="0" kern="1200" noProof="0">
                          <a:solidFill>
                            <a:srgbClr val="4D4D4D"/>
                          </a:solidFill>
                          <a:latin typeface="Arial" panose="020B0604020202020204" pitchFamily="34" charset="0"/>
                          <a:ea typeface="+mn-ea"/>
                          <a:cs typeface="Arial" panose="020B0604020202020204" pitchFamily="34" charset="0"/>
                        </a:rPr>
                        <a:t>30 years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F1D7"/>
                    </a:solidFill>
                  </a:tcPr>
                </a:tc>
                <a:extLst>
                  <a:ext uri="{0D108BD9-81ED-4DB2-BD59-A6C34878D82A}">
                    <a16:rowId xmlns:a16="http://schemas.microsoft.com/office/drawing/2014/main" val="3317942787"/>
                  </a:ext>
                </a:extLst>
              </a:tr>
              <a:tr h="492955">
                <a:tc>
                  <a:txBody>
                    <a:bodyPr/>
                    <a:lstStyle/>
                    <a:p>
                      <a:pPr marL="36000" algn="l" rtl="0" eaLnBrk="1" latinLnBrk="0" hangingPunct="1">
                        <a:spcBef>
                          <a:spcPts val="0"/>
                        </a:spcBef>
                        <a:spcAft>
                          <a:spcPts val="0"/>
                        </a:spcAft>
                      </a:pPr>
                      <a:r>
                        <a:rPr lang="en-GB" sz="1200" b="0" noProof="0">
                          <a:solidFill>
                            <a:schemeClr val="bg1"/>
                          </a:solidFill>
                          <a:effectLst/>
                          <a:latin typeface="Arial" panose="020B0604020202020204" pitchFamily="34" charset="0"/>
                          <a:cs typeface="Arial" panose="020B0604020202020204" pitchFamily="34" charset="0"/>
                        </a:rPr>
                        <a:t>Customer rating</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07450" indent="-171450" algn="l" rtl="0" eaLnBrk="1" latinLnBrk="0" hangingPunct="1">
                        <a:spcBef>
                          <a:spcPts val="0"/>
                        </a:spcBef>
                        <a:spcAft>
                          <a:spcPts val="0"/>
                        </a:spcAft>
                        <a:buFont typeface="Arial" panose="020B0604020202020204" pitchFamily="34" charset="0"/>
                        <a:buChar char="•"/>
                      </a:pPr>
                      <a:r>
                        <a:rPr lang="en-GB" sz="1100" b="0" kern="1200" noProof="0">
                          <a:solidFill>
                            <a:srgbClr val="4D4D4D"/>
                          </a:solidFill>
                          <a:latin typeface="Arial" panose="020B0604020202020204" pitchFamily="34" charset="0"/>
                          <a:ea typeface="+mn-ea"/>
                          <a:cs typeface="Arial" panose="020B0604020202020204" pitchFamily="34" charset="0"/>
                        </a:rPr>
                        <a:t>AAA-A</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8EC"/>
                    </a:solidFill>
                  </a:tcPr>
                </a:tc>
                <a:extLst>
                  <a:ext uri="{0D108BD9-81ED-4DB2-BD59-A6C34878D82A}">
                    <a16:rowId xmlns:a16="http://schemas.microsoft.com/office/drawing/2014/main" val="113168655"/>
                  </a:ext>
                </a:extLst>
              </a:tr>
              <a:tr h="492955">
                <a:tc>
                  <a:txBody>
                    <a:bodyPr/>
                    <a:lstStyle/>
                    <a:p>
                      <a:pPr marL="36000" algn="l" rtl="0" eaLnBrk="1" latinLnBrk="0" hangingPunct="1">
                        <a:spcBef>
                          <a:spcPts val="0"/>
                        </a:spcBef>
                        <a:spcAft>
                          <a:spcPts val="0"/>
                        </a:spcAft>
                      </a:pPr>
                      <a:r>
                        <a:rPr lang="en-GB" sz="1200" b="0" noProof="0">
                          <a:solidFill>
                            <a:schemeClr val="bg1"/>
                          </a:solidFill>
                          <a:effectLst/>
                          <a:latin typeface="Arial" panose="020B0604020202020204" pitchFamily="34" charset="0"/>
                          <a:cs typeface="Arial" panose="020B0604020202020204" pitchFamily="34" charset="0"/>
                        </a:rPr>
                        <a:t>Max LTV</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07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noProof="0">
                          <a:solidFill>
                            <a:srgbClr val="4D4D4D"/>
                          </a:solidFill>
                          <a:latin typeface="Arial" panose="020B0604020202020204" pitchFamily="34" charset="0"/>
                          <a:ea typeface="+mn-ea"/>
                          <a:cs typeface="Arial" panose="020B0604020202020204" pitchFamily="34" charset="0"/>
                        </a:rPr>
                        <a:t>100% (of which 70% is accounted for in the pool)</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F1D7"/>
                    </a:solidFill>
                  </a:tcPr>
                </a:tc>
                <a:extLst>
                  <a:ext uri="{0D108BD9-81ED-4DB2-BD59-A6C34878D82A}">
                    <a16:rowId xmlns:a16="http://schemas.microsoft.com/office/drawing/2014/main" val="3362638876"/>
                  </a:ext>
                </a:extLst>
              </a:tr>
              <a:tr h="492955">
                <a:tc>
                  <a:txBody>
                    <a:bodyPr/>
                    <a:lstStyle/>
                    <a:p>
                      <a:pPr marL="36000" algn="l" rtl="0" eaLnBrk="1" latinLnBrk="0" hangingPunct="1">
                        <a:spcBef>
                          <a:spcPts val="0"/>
                        </a:spcBef>
                        <a:spcAft>
                          <a:spcPts val="0"/>
                        </a:spcAft>
                      </a:pPr>
                      <a:r>
                        <a:rPr lang="en-GB" sz="1200" b="0" noProof="0">
                          <a:solidFill>
                            <a:schemeClr val="bg1"/>
                          </a:solidFill>
                          <a:effectLst/>
                          <a:latin typeface="Arial" panose="020B0604020202020204" pitchFamily="34" charset="0"/>
                          <a:cs typeface="Arial" panose="020B0604020202020204" pitchFamily="34" charset="0"/>
                        </a:rPr>
                        <a:t>Interest rate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07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noProof="0">
                          <a:solidFill>
                            <a:srgbClr val="4D4D4D"/>
                          </a:solidFill>
                          <a:latin typeface="Arial" panose="020B0604020202020204" pitchFamily="34" charset="0"/>
                          <a:ea typeface="+mn-ea"/>
                          <a:cs typeface="Arial" panose="020B0604020202020204" pitchFamily="34" charset="0"/>
                        </a:rPr>
                        <a:t>Euribor, POP Prime, Fixed</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F8EC"/>
                    </a:solidFill>
                  </a:tcPr>
                </a:tc>
                <a:extLst>
                  <a:ext uri="{0D108BD9-81ED-4DB2-BD59-A6C34878D82A}">
                    <a16:rowId xmlns:a16="http://schemas.microsoft.com/office/drawing/2014/main" val="3355265580"/>
                  </a:ext>
                </a:extLst>
              </a:tr>
            </a:tbl>
          </a:graphicData>
        </a:graphic>
      </p:graphicFrame>
      <p:graphicFrame>
        <p:nvGraphicFramePr>
          <p:cNvPr id="3" name="Table 2">
            <a:extLst>
              <a:ext uri="{FF2B5EF4-FFF2-40B4-BE49-F238E27FC236}">
                <a16:creationId xmlns:a16="http://schemas.microsoft.com/office/drawing/2014/main" id="{630CFBC0-4338-4861-97EE-B0476A552590}"/>
              </a:ext>
            </a:extLst>
          </p:cNvPr>
          <p:cNvGraphicFramePr>
            <a:graphicFrameLocks noGrp="1"/>
          </p:cNvGraphicFramePr>
          <p:nvPr>
            <p:extLst>
              <p:ext uri="{D42A27DB-BD31-4B8C-83A1-F6EECF244321}">
                <p14:modId xmlns:p14="http://schemas.microsoft.com/office/powerpoint/2010/main" val="2489299952"/>
              </p:ext>
            </p:extLst>
          </p:nvPr>
        </p:nvGraphicFramePr>
        <p:xfrm>
          <a:off x="639192" y="1424091"/>
          <a:ext cx="5316991" cy="4588533"/>
        </p:xfrm>
        <a:graphic>
          <a:graphicData uri="http://schemas.openxmlformats.org/drawingml/2006/table">
            <a:tbl>
              <a:tblPr firstRow="1" firstCol="1" bandRow="1">
                <a:tableStyleId>{5C22544A-7EE6-4342-B048-85BDC9FD1C3A}</a:tableStyleId>
              </a:tblPr>
              <a:tblGrid>
                <a:gridCol w="2409479">
                  <a:extLst>
                    <a:ext uri="{9D8B030D-6E8A-4147-A177-3AD203B41FA5}">
                      <a16:colId xmlns:a16="http://schemas.microsoft.com/office/drawing/2014/main" val="2553329176"/>
                    </a:ext>
                  </a:extLst>
                </a:gridCol>
                <a:gridCol w="2907512">
                  <a:extLst>
                    <a:ext uri="{9D8B030D-6E8A-4147-A177-3AD203B41FA5}">
                      <a16:colId xmlns:a16="http://schemas.microsoft.com/office/drawing/2014/main" val="3084419880"/>
                    </a:ext>
                  </a:extLst>
                </a:gridCol>
              </a:tblGrid>
              <a:tr h="351553">
                <a:tc gridSpan="2">
                  <a:txBody>
                    <a:bodyPr/>
                    <a:lstStyle/>
                    <a:p>
                      <a:pPr algn="ctr" fontAlgn="ctr"/>
                      <a:r>
                        <a:rPr lang="en-US" sz="1200" b="1" u="none" strike="noStrike">
                          <a:solidFill>
                            <a:schemeClr val="bg1"/>
                          </a:solidFill>
                          <a:effectLst/>
                          <a:latin typeface="Arial"/>
                          <a:cs typeface="Arial"/>
                        </a:rPr>
                        <a:t>Key characteristics of the cover pool</a:t>
                      </a:r>
                      <a:endParaRPr lang="en-US" sz="1200" b="1" i="0" u="none" strike="noStrike">
                        <a:solidFill>
                          <a:schemeClr val="bg1"/>
                        </a:solidFill>
                        <a:effectLst/>
                        <a:latin typeface="Arial"/>
                        <a:cs typeface="Arial"/>
                      </a:endParaRPr>
                    </a:p>
                  </a:txBody>
                  <a:tcPr marL="9525" marR="9525" marT="9525" marB="0" anchor="ctr"/>
                </a:tc>
                <a:tc hMerge="1">
                  <a:txBody>
                    <a:bodyPr/>
                    <a:lstStyle/>
                    <a:p>
                      <a:endParaRPr lang="fi-FI"/>
                    </a:p>
                  </a:txBody>
                  <a:tcPr/>
                </a:tc>
                <a:extLst>
                  <a:ext uri="{0D108BD9-81ED-4DB2-BD59-A6C34878D82A}">
                    <a16:rowId xmlns:a16="http://schemas.microsoft.com/office/drawing/2014/main" val="3878455077"/>
                  </a:ext>
                </a:extLst>
              </a:tr>
              <a:tr h="351553">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a:cs typeface="Arial"/>
                        </a:rPr>
                        <a:t>Size of the pool</a:t>
                      </a:r>
                      <a:endParaRPr lang="fi-FI" sz="1200" b="0" kern="1200">
                        <a:solidFill>
                          <a:schemeClr val="bg1"/>
                        </a:solidFill>
                        <a:latin typeface="Arial"/>
                        <a:ea typeface="+mn-ea"/>
                        <a:cs typeface="Arial"/>
                      </a:endParaRPr>
                    </a:p>
                  </a:txBody>
                  <a:tcPr marL="9525" marR="9525" marT="9525" marB="0" anchor="ctr"/>
                </a:tc>
                <a:tc>
                  <a:txBody>
                    <a:bodyPr/>
                    <a:lstStyle/>
                    <a:p>
                      <a:pPr marL="3556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a:solidFill>
                            <a:srgbClr val="4D4D4D"/>
                          </a:solidFill>
                          <a:latin typeface="Arial"/>
                          <a:cs typeface="Arial"/>
                        </a:rPr>
                        <a:t>EUR 1023 </a:t>
                      </a:r>
                      <a:r>
                        <a:rPr lang="fi-FI" sz="1100" b="0" kern="1200" dirty="0" err="1">
                          <a:solidFill>
                            <a:srgbClr val="4D4D4D"/>
                          </a:solidFill>
                          <a:latin typeface="Arial"/>
                          <a:cs typeface="Arial"/>
                        </a:rPr>
                        <a:t>million</a:t>
                      </a:r>
                      <a:r>
                        <a:rPr lang="fi-FI" sz="1100" b="0" kern="1200" dirty="0">
                          <a:solidFill>
                            <a:srgbClr val="4D4D4D"/>
                          </a:solidFill>
                          <a:latin typeface="Arial"/>
                          <a:cs typeface="Arial"/>
                        </a:rPr>
                        <a:t> (</a:t>
                      </a:r>
                      <a:r>
                        <a:rPr lang="fi-FI" sz="1100" b="0" kern="1200" dirty="0" err="1">
                          <a:solidFill>
                            <a:srgbClr val="4D4D4D"/>
                          </a:solidFill>
                          <a:latin typeface="Arial"/>
                          <a:cs typeface="Arial"/>
                        </a:rPr>
                        <a:t>nominal</a:t>
                      </a:r>
                      <a:r>
                        <a:rPr lang="fi-FI" sz="1100" b="0" kern="1200" dirty="0">
                          <a:solidFill>
                            <a:srgbClr val="4D4D4D"/>
                          </a:solidFill>
                          <a:latin typeface="Arial"/>
                          <a:cs typeface="Arial"/>
                        </a:rPr>
                        <a:t>)</a:t>
                      </a:r>
                      <a:endParaRPr lang="fi-FI" sz="1100" b="0" kern="1200" dirty="0">
                        <a:solidFill>
                          <a:srgbClr val="4D4D4D"/>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571929861"/>
                  </a:ext>
                </a:extLst>
              </a:tr>
              <a:tr h="636310">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a:cs typeface="Arial"/>
                        </a:rPr>
                        <a:t>Collateral type</a:t>
                      </a:r>
                      <a:endParaRPr lang="fi-FI" sz="1200" b="0" kern="1200">
                        <a:solidFill>
                          <a:schemeClr val="bg1"/>
                        </a:solidFill>
                        <a:latin typeface="Arial"/>
                        <a:ea typeface="+mn-ea"/>
                        <a:cs typeface="Arial"/>
                      </a:endParaRPr>
                    </a:p>
                  </a:txBody>
                  <a:tcPr marL="9525" marR="9525" marT="9525" marB="0" anchor="ctr"/>
                </a:tc>
                <a:tc>
                  <a:txBody>
                    <a:bodyPr/>
                    <a:lstStyle/>
                    <a:p>
                      <a:pPr marL="3556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dirty="0">
                          <a:solidFill>
                            <a:srgbClr val="4D4D4D"/>
                          </a:solidFill>
                          <a:latin typeface="Arial" panose="020B0604020202020204" pitchFamily="34" charset="0"/>
                          <a:cs typeface="Arial" panose="020B0604020202020204" pitchFamily="34" charset="0"/>
                        </a:rPr>
                        <a:t>100% </a:t>
                      </a:r>
                      <a:r>
                        <a:rPr lang="fi-FI" sz="1100" b="0" kern="1200" dirty="0" err="1">
                          <a:solidFill>
                            <a:srgbClr val="4D4D4D"/>
                          </a:solidFill>
                          <a:latin typeface="Arial" panose="020B0604020202020204" pitchFamily="34" charset="0"/>
                          <a:cs typeface="Arial" panose="020B0604020202020204" pitchFamily="34" charset="0"/>
                        </a:rPr>
                        <a:t>Finnish</a:t>
                      </a:r>
                      <a:r>
                        <a:rPr lang="fi-FI" sz="1100" b="0" kern="1200" dirty="0">
                          <a:solidFill>
                            <a:srgbClr val="4D4D4D"/>
                          </a:solidFill>
                          <a:latin typeface="Arial" panose="020B0604020202020204" pitchFamily="34" charset="0"/>
                          <a:cs typeface="Arial" panose="020B0604020202020204" pitchFamily="34" charset="0"/>
                        </a:rPr>
                        <a:t> </a:t>
                      </a:r>
                      <a:r>
                        <a:rPr lang="fi-FI" sz="1100" b="0" kern="1200" dirty="0" err="1">
                          <a:solidFill>
                            <a:srgbClr val="4D4D4D"/>
                          </a:solidFill>
                          <a:latin typeface="Arial" panose="020B0604020202020204" pitchFamily="34" charset="0"/>
                          <a:cs typeface="Arial" panose="020B0604020202020204" pitchFamily="34" charset="0"/>
                        </a:rPr>
                        <a:t>residential</a:t>
                      </a:r>
                      <a:r>
                        <a:rPr lang="fi-FI" sz="1100" b="0" kern="1200" dirty="0">
                          <a:solidFill>
                            <a:srgbClr val="4D4D4D"/>
                          </a:solidFill>
                          <a:latin typeface="Arial" panose="020B0604020202020204" pitchFamily="34" charset="0"/>
                          <a:cs typeface="Arial" panose="020B0604020202020204" pitchFamily="34" charset="0"/>
                        </a:rPr>
                        <a:t> </a:t>
                      </a:r>
                      <a:r>
                        <a:rPr lang="fi-FI" sz="1100" b="0" kern="1200" dirty="0" err="1">
                          <a:solidFill>
                            <a:srgbClr val="4D4D4D"/>
                          </a:solidFill>
                          <a:latin typeface="Arial" panose="020B0604020202020204" pitchFamily="34" charset="0"/>
                          <a:cs typeface="Arial" panose="020B0604020202020204" pitchFamily="34" charset="0"/>
                        </a:rPr>
                        <a:t>mortgages</a:t>
                      </a:r>
                      <a:endParaRPr lang="fi-FI" sz="1100" b="0" kern="1200" dirty="0">
                        <a:solidFill>
                          <a:srgbClr val="4D4D4D"/>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2592742442"/>
                  </a:ext>
                </a:extLst>
              </a:tr>
              <a:tr h="351553">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a:cs typeface="Arial"/>
                        </a:rPr>
                        <a:t>Number of loans</a:t>
                      </a:r>
                      <a:endParaRPr lang="fi-FI" sz="1200" b="0" kern="1200">
                        <a:solidFill>
                          <a:schemeClr val="bg1"/>
                        </a:solidFill>
                        <a:latin typeface="Arial"/>
                        <a:ea typeface="+mn-ea"/>
                        <a:cs typeface="Arial"/>
                      </a:endParaRPr>
                    </a:p>
                  </a:txBody>
                  <a:tcPr marL="9525" marR="9525" marT="9525" marB="0" anchor="ctr"/>
                </a:tc>
                <a:tc>
                  <a:txBody>
                    <a:bodyPr/>
                    <a:lstStyle/>
                    <a:p>
                      <a:pPr marL="3556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a:solidFill>
                            <a:srgbClr val="4D4D4D"/>
                          </a:solidFill>
                          <a:latin typeface="Arial"/>
                          <a:cs typeface="Arial"/>
                        </a:rPr>
                        <a:t>16,311</a:t>
                      </a:r>
                      <a:endParaRPr lang="fi-FI" sz="1100" b="0" kern="1200" dirty="0">
                        <a:solidFill>
                          <a:srgbClr val="4D4D4D"/>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874389389"/>
                  </a:ext>
                </a:extLst>
              </a:tr>
              <a:tr h="351553">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a:cs typeface="Arial"/>
                        </a:rPr>
                        <a:t>Average loan size</a:t>
                      </a:r>
                      <a:endParaRPr lang="fi-FI" sz="1200" b="0" kern="1200">
                        <a:solidFill>
                          <a:schemeClr val="bg1"/>
                        </a:solidFill>
                        <a:latin typeface="Arial"/>
                        <a:ea typeface="+mn-ea"/>
                        <a:cs typeface="Arial"/>
                      </a:endParaRPr>
                    </a:p>
                  </a:txBody>
                  <a:tcPr marL="9525" marR="9525" marT="9525" marB="0" anchor="ctr"/>
                </a:tc>
                <a:tc>
                  <a:txBody>
                    <a:bodyPr/>
                    <a:lstStyle/>
                    <a:p>
                      <a:pPr marL="3556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a:solidFill>
                            <a:srgbClr val="4D4D4D"/>
                          </a:solidFill>
                          <a:latin typeface="Arial"/>
                          <a:cs typeface="Arial"/>
                        </a:rPr>
                        <a:t>EUR 62,731</a:t>
                      </a:r>
                      <a:endParaRPr lang="fi-FI" sz="1100" b="0" kern="1200" dirty="0">
                        <a:solidFill>
                          <a:srgbClr val="4D4D4D"/>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2831076629"/>
                  </a:ext>
                </a:extLst>
              </a:tr>
              <a:tr h="351553">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a:cs typeface="Arial"/>
                        </a:rPr>
                        <a:t>WALTV</a:t>
                      </a:r>
                      <a:endParaRPr lang="fi-FI" sz="1200" b="0" kern="1200">
                        <a:solidFill>
                          <a:schemeClr val="bg1"/>
                        </a:solidFill>
                        <a:latin typeface="Arial"/>
                        <a:ea typeface="+mn-ea"/>
                        <a:cs typeface="Arial"/>
                      </a:endParaRPr>
                    </a:p>
                  </a:txBody>
                  <a:tcPr marL="9525" marR="9525" marT="9525" marB="0" anchor="ctr"/>
                </a:tc>
                <a:tc>
                  <a:txBody>
                    <a:bodyPr/>
                    <a:lstStyle/>
                    <a:p>
                      <a:pPr marL="3556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a:solidFill>
                            <a:srgbClr val="4D4D4D"/>
                          </a:solidFill>
                          <a:latin typeface="Arial"/>
                          <a:cs typeface="Arial"/>
                        </a:rPr>
                        <a:t>69.4%</a:t>
                      </a:r>
                      <a:endParaRPr lang="fi-FI" sz="1100" b="0" kern="1200" dirty="0">
                        <a:solidFill>
                          <a:srgbClr val="4D4D4D"/>
                        </a:solidFill>
                        <a:latin typeface="Arial"/>
                        <a:ea typeface="+mn-ea"/>
                        <a:cs typeface="Arial"/>
                      </a:endParaRPr>
                    </a:p>
                  </a:txBody>
                  <a:tcPr marL="9525" marR="9525" marT="9525" marB="0" anchor="ctr"/>
                </a:tc>
                <a:extLst>
                  <a:ext uri="{0D108BD9-81ED-4DB2-BD59-A6C34878D82A}">
                    <a16:rowId xmlns:a16="http://schemas.microsoft.com/office/drawing/2014/main" val="895828965"/>
                  </a:ext>
                </a:extLst>
              </a:tr>
              <a:tr h="351553">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dirty="0">
                          <a:solidFill>
                            <a:schemeClr val="bg1"/>
                          </a:solidFill>
                          <a:latin typeface="Arial"/>
                          <a:cs typeface="Arial"/>
                        </a:rPr>
                        <a:t>WA loan </a:t>
                      </a:r>
                      <a:r>
                        <a:rPr lang="fi-FI" sz="1200" b="0" kern="1200" dirty="0" err="1">
                          <a:solidFill>
                            <a:schemeClr val="bg1"/>
                          </a:solidFill>
                          <a:latin typeface="Arial"/>
                          <a:cs typeface="Arial"/>
                        </a:rPr>
                        <a:t>seasoning</a:t>
                      </a:r>
                      <a:endParaRPr lang="fi-FI" sz="1200" b="0" kern="1200" dirty="0">
                        <a:solidFill>
                          <a:schemeClr val="bg1"/>
                        </a:solidFill>
                        <a:latin typeface="Arial"/>
                        <a:ea typeface="+mn-ea"/>
                        <a:cs typeface="Arial"/>
                      </a:endParaRPr>
                    </a:p>
                  </a:txBody>
                  <a:tcPr marL="9525" marR="9525" marT="9525" marB="0" anchor="ctr"/>
                </a:tc>
                <a:tc>
                  <a:txBody>
                    <a:bodyPr/>
                    <a:lstStyle/>
                    <a:p>
                      <a:pPr marL="3556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fi-FI" sz="1100" b="0" kern="1200">
                          <a:solidFill>
                            <a:srgbClr val="4D4D4D"/>
                          </a:solidFill>
                          <a:latin typeface="Arial"/>
                          <a:cs typeface="Arial"/>
                        </a:rPr>
                        <a:t>58 </a:t>
                      </a:r>
                      <a:r>
                        <a:rPr lang="fi-FI" sz="1100" b="0" kern="1200" dirty="0" err="1">
                          <a:solidFill>
                            <a:srgbClr val="4D4D4D"/>
                          </a:solidFill>
                          <a:latin typeface="Arial"/>
                          <a:cs typeface="Arial"/>
                        </a:rPr>
                        <a:t>months</a:t>
                      </a:r>
                      <a:endParaRPr lang="fi-FI" sz="1100" b="0" kern="1200" dirty="0">
                        <a:solidFill>
                          <a:srgbClr val="4D4D4D"/>
                        </a:solidFill>
                        <a:latin typeface="Arial"/>
                        <a:ea typeface="+mn-ea"/>
                        <a:cs typeface="Arial"/>
                      </a:endParaRPr>
                    </a:p>
                  </a:txBody>
                  <a:tcPr marL="9525" marR="9525" marT="9525" marB="0" anchor="ctr"/>
                </a:tc>
                <a:extLst>
                  <a:ext uri="{0D108BD9-81ED-4DB2-BD59-A6C34878D82A}">
                    <a16:rowId xmlns:a16="http://schemas.microsoft.com/office/drawing/2014/main" val="3841744525"/>
                  </a:ext>
                </a:extLst>
              </a:tr>
              <a:tr h="351553">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a:cs typeface="Arial"/>
                        </a:rPr>
                        <a:t>Non-performing loans</a:t>
                      </a:r>
                      <a:endParaRPr lang="fi-FI" sz="1200" b="0" kern="1200">
                        <a:solidFill>
                          <a:schemeClr val="bg1"/>
                        </a:solidFill>
                        <a:latin typeface="Arial"/>
                        <a:ea typeface="+mn-ea"/>
                        <a:cs typeface="Arial"/>
                      </a:endParaRPr>
                    </a:p>
                  </a:txBody>
                  <a:tcPr marL="9525" marR="9525" marT="9525" marB="0" anchor="ctr"/>
                </a:tc>
                <a:tc>
                  <a:txBody>
                    <a:bodyPr/>
                    <a:lstStyle/>
                    <a:p>
                      <a:pPr marL="3600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dirty="0">
                          <a:solidFill>
                            <a:srgbClr val="4D4D4D"/>
                          </a:solidFill>
                          <a:latin typeface="Arial" panose="020B0604020202020204" pitchFamily="34" charset="0"/>
                          <a:cs typeface="Arial" panose="020B0604020202020204" pitchFamily="34" charset="0"/>
                        </a:rPr>
                        <a:t>0.0 %</a:t>
                      </a:r>
                      <a:endParaRPr lang="fi-FI" sz="1100" b="0" kern="1200" dirty="0">
                        <a:solidFill>
                          <a:srgbClr val="4D4D4D"/>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3726586715"/>
                  </a:ext>
                </a:extLst>
              </a:tr>
              <a:tr h="503489">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a:ea typeface="+mn-ea"/>
                          <a:cs typeface="Arial"/>
                        </a:rPr>
                        <a:t>Loans in arrears </a:t>
                      </a:r>
                      <a:r>
                        <a:rPr lang="fi-FI" sz="1200" b="0" kern="1200">
                          <a:solidFill>
                            <a:schemeClr val="bg1"/>
                          </a:solidFill>
                          <a:latin typeface="Arial"/>
                          <a:cs typeface="Arial"/>
                        </a:rPr>
                        <a:t>(&gt; 30 days past due)</a:t>
                      </a:r>
                      <a:endParaRPr lang="fi-FI" sz="1200" b="0" kern="1200">
                        <a:solidFill>
                          <a:schemeClr val="bg1"/>
                        </a:solidFill>
                        <a:latin typeface="Arial"/>
                        <a:ea typeface="+mn-ea"/>
                        <a:cs typeface="Arial"/>
                      </a:endParaRPr>
                    </a:p>
                  </a:txBody>
                  <a:tcPr marL="9525" marR="9525" marT="9525" marB="0" anchor="ctr"/>
                </a:tc>
                <a:tc>
                  <a:txBody>
                    <a:bodyPr/>
                    <a:lstStyle/>
                    <a:p>
                      <a:pPr marL="3600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dirty="0">
                          <a:solidFill>
                            <a:srgbClr val="4D4D4D"/>
                          </a:solidFill>
                          <a:latin typeface="Arial" panose="020B0604020202020204" pitchFamily="34" charset="0"/>
                          <a:cs typeface="Arial" panose="020B0604020202020204" pitchFamily="34" charset="0"/>
                        </a:rPr>
                        <a:t>0.0 %</a:t>
                      </a:r>
                      <a:endParaRPr lang="fi-FI" sz="1100" b="0" kern="1200" dirty="0">
                        <a:solidFill>
                          <a:srgbClr val="4D4D4D"/>
                        </a:solidFill>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81239010"/>
                  </a:ext>
                </a:extLst>
              </a:tr>
              <a:tr h="351553">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a:solidFill>
                            <a:schemeClr val="bg1"/>
                          </a:solidFill>
                          <a:latin typeface="Arial"/>
                          <a:cs typeface="Arial"/>
                        </a:rPr>
                        <a:t>Interest rate base</a:t>
                      </a:r>
                      <a:endParaRPr lang="fi-FI" sz="1100" b="0" kern="1200">
                        <a:solidFill>
                          <a:schemeClr val="bg1"/>
                        </a:solidFill>
                        <a:latin typeface="Arial"/>
                        <a:ea typeface="+mn-ea"/>
                        <a:cs typeface="Arial"/>
                      </a:endParaRPr>
                    </a:p>
                  </a:txBody>
                  <a:tcPr marL="9525" marR="9525" marT="9525" marB="0" anchor="ctr"/>
                </a:tc>
                <a:tc>
                  <a:txBody>
                    <a:bodyPr/>
                    <a:lstStyle/>
                    <a:p>
                      <a:pPr marL="3556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100" b="0" kern="1200">
                          <a:solidFill>
                            <a:srgbClr val="4D4D4D"/>
                          </a:solidFill>
                          <a:latin typeface="Arial"/>
                          <a:cs typeface="Arial"/>
                        </a:rPr>
                        <a:t>91.6% </a:t>
                      </a:r>
                      <a:r>
                        <a:rPr lang="fi-FI" sz="1100" b="0" kern="1200" dirty="0" err="1">
                          <a:solidFill>
                            <a:srgbClr val="4D4D4D"/>
                          </a:solidFill>
                          <a:latin typeface="Arial"/>
                          <a:cs typeface="Arial"/>
                        </a:rPr>
                        <a:t>floating</a:t>
                      </a:r>
                      <a:r>
                        <a:rPr lang="fi-FI" sz="1100" b="0" kern="1200" dirty="0">
                          <a:solidFill>
                            <a:srgbClr val="4D4D4D"/>
                          </a:solidFill>
                          <a:latin typeface="Arial"/>
                          <a:cs typeface="Arial"/>
                        </a:rPr>
                        <a:t> </a:t>
                      </a:r>
                      <a:r>
                        <a:rPr lang="fi-FI" sz="1100" b="0" kern="1200">
                          <a:solidFill>
                            <a:srgbClr val="4D4D4D"/>
                          </a:solidFill>
                          <a:latin typeface="Arial"/>
                          <a:cs typeface="Arial"/>
                        </a:rPr>
                        <a:t>/ 8.4% </a:t>
                      </a:r>
                      <a:r>
                        <a:rPr lang="fi-FI" sz="1100" b="0" kern="1200" dirty="0" err="1">
                          <a:solidFill>
                            <a:srgbClr val="4D4D4D"/>
                          </a:solidFill>
                          <a:latin typeface="Arial"/>
                          <a:cs typeface="Arial"/>
                        </a:rPr>
                        <a:t>fixed</a:t>
                      </a:r>
                      <a:endParaRPr lang="fi-FI" sz="1100" b="0" kern="1200" dirty="0">
                        <a:solidFill>
                          <a:srgbClr val="4D4D4D"/>
                        </a:solidFill>
                        <a:latin typeface="Arial"/>
                        <a:ea typeface="+mn-ea"/>
                        <a:cs typeface="Arial"/>
                      </a:endParaRPr>
                    </a:p>
                  </a:txBody>
                  <a:tcPr marL="9525" marR="9525" marT="9525" marB="0" anchor="ctr"/>
                </a:tc>
                <a:extLst>
                  <a:ext uri="{0D108BD9-81ED-4DB2-BD59-A6C34878D82A}">
                    <a16:rowId xmlns:a16="http://schemas.microsoft.com/office/drawing/2014/main" val="3605251098"/>
                  </a:ext>
                </a:extLst>
              </a:tr>
              <a:tr h="636310">
                <a:tc>
                  <a:txBody>
                    <a:bodyPr/>
                    <a:lstStyle/>
                    <a:p>
                      <a:pPr marL="3556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kern="1200">
                          <a:solidFill>
                            <a:schemeClr val="bg1"/>
                          </a:solidFill>
                          <a:latin typeface="Arial" panose="020B0604020202020204" pitchFamily="34" charset="0"/>
                          <a:cs typeface="Arial" panose="020B0604020202020204" pitchFamily="34" charset="0"/>
                        </a:rPr>
                        <a:t>Over-collateralisation</a:t>
                      </a:r>
                      <a:endParaRPr lang="fi-FI" sz="1200" b="0" kern="1200">
                        <a:solidFill>
                          <a:schemeClr val="bg1"/>
                        </a:solidFill>
                        <a:latin typeface="Arial" panose="020B0604020202020204" pitchFamily="34" charset="0"/>
                        <a:ea typeface="+mn-ea"/>
                        <a:cs typeface="Arial" panose="020B0604020202020204" pitchFamily="34" charset="0"/>
                      </a:endParaRPr>
                    </a:p>
                  </a:txBody>
                  <a:tcPr marL="9525" marR="9525" marT="9525" marB="0" anchor="ctr"/>
                </a:tc>
                <a:tc>
                  <a:txBody>
                    <a:bodyPr/>
                    <a:lstStyle/>
                    <a:p>
                      <a:pPr marL="3556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a:solidFill>
                            <a:srgbClr val="4D4D4D"/>
                          </a:solidFill>
                          <a:latin typeface="Arial"/>
                          <a:cs typeface="Arial"/>
                        </a:rPr>
                        <a:t>36.4%</a:t>
                      </a:r>
                      <a:endParaRPr lang="en-US" sz="1100" b="0" kern="1200" dirty="0">
                        <a:solidFill>
                          <a:srgbClr val="4D4D4D"/>
                        </a:solidFill>
                        <a:latin typeface="Arial"/>
                        <a:ea typeface="+mn-ea"/>
                        <a:cs typeface="Arial"/>
                      </a:endParaRPr>
                    </a:p>
                  </a:txBody>
                  <a:tcPr marL="9525" marR="9525" marT="9525" marB="0" anchor="ctr"/>
                </a:tc>
                <a:extLst>
                  <a:ext uri="{0D108BD9-81ED-4DB2-BD59-A6C34878D82A}">
                    <a16:rowId xmlns:a16="http://schemas.microsoft.com/office/drawing/2014/main" val="779430335"/>
                  </a:ext>
                </a:extLst>
              </a:tr>
            </a:tbl>
          </a:graphicData>
        </a:graphic>
      </p:graphicFrame>
      <p:graphicFrame>
        <p:nvGraphicFramePr>
          <p:cNvPr id="6" name="Table 5">
            <a:extLst>
              <a:ext uri="{FF2B5EF4-FFF2-40B4-BE49-F238E27FC236}">
                <a16:creationId xmlns:a16="http://schemas.microsoft.com/office/drawing/2014/main" id="{E8039F7E-88B2-48BA-B679-FDADE305A8EA}"/>
              </a:ext>
            </a:extLst>
          </p:cNvPr>
          <p:cNvGraphicFramePr>
            <a:graphicFrameLocks noGrp="1"/>
          </p:cNvGraphicFramePr>
          <p:nvPr>
            <p:extLst>
              <p:ext uri="{D42A27DB-BD31-4B8C-83A1-F6EECF244321}">
                <p14:modId xmlns:p14="http://schemas.microsoft.com/office/powerpoint/2010/main" val="400112888"/>
              </p:ext>
            </p:extLst>
          </p:nvPr>
        </p:nvGraphicFramePr>
        <p:xfrm>
          <a:off x="6159219" y="5143396"/>
          <a:ext cx="5080002" cy="1216828"/>
        </p:xfrm>
        <a:graphic>
          <a:graphicData uri="http://schemas.openxmlformats.org/drawingml/2006/table">
            <a:tbl>
              <a:tblPr>
                <a:tableStyleId>{5C22544A-7EE6-4342-B048-85BDC9FD1C3A}</a:tableStyleId>
              </a:tblPr>
              <a:tblGrid>
                <a:gridCol w="1014724">
                  <a:extLst>
                    <a:ext uri="{9D8B030D-6E8A-4147-A177-3AD203B41FA5}">
                      <a16:colId xmlns:a16="http://schemas.microsoft.com/office/drawing/2014/main" val="559661731"/>
                    </a:ext>
                  </a:extLst>
                </a:gridCol>
                <a:gridCol w="1014724">
                  <a:extLst>
                    <a:ext uri="{9D8B030D-6E8A-4147-A177-3AD203B41FA5}">
                      <a16:colId xmlns:a16="http://schemas.microsoft.com/office/drawing/2014/main" val="1499927078"/>
                    </a:ext>
                  </a:extLst>
                </a:gridCol>
                <a:gridCol w="1021106">
                  <a:extLst>
                    <a:ext uri="{9D8B030D-6E8A-4147-A177-3AD203B41FA5}">
                      <a16:colId xmlns:a16="http://schemas.microsoft.com/office/drawing/2014/main" val="24822172"/>
                    </a:ext>
                  </a:extLst>
                </a:gridCol>
                <a:gridCol w="1014724">
                  <a:extLst>
                    <a:ext uri="{9D8B030D-6E8A-4147-A177-3AD203B41FA5}">
                      <a16:colId xmlns:a16="http://schemas.microsoft.com/office/drawing/2014/main" val="1770065880"/>
                    </a:ext>
                  </a:extLst>
                </a:gridCol>
                <a:gridCol w="1014724">
                  <a:extLst>
                    <a:ext uri="{9D8B030D-6E8A-4147-A177-3AD203B41FA5}">
                      <a16:colId xmlns:a16="http://schemas.microsoft.com/office/drawing/2014/main" val="373405173"/>
                    </a:ext>
                  </a:extLst>
                </a:gridCol>
              </a:tblGrid>
              <a:tr h="265220">
                <a:tc gridSpan="5">
                  <a:txBody>
                    <a:bodyPr/>
                    <a:lstStyle/>
                    <a:p>
                      <a:pPr algn="ctr" fontAlgn="ctr"/>
                      <a:r>
                        <a:rPr lang="fi-FI" sz="1200" b="1" u="none" strike="noStrike" err="1">
                          <a:solidFill>
                            <a:schemeClr val="bg1"/>
                          </a:solidFill>
                          <a:effectLst/>
                          <a:latin typeface="Arial" panose="020B0604020202020204" pitchFamily="34" charset="0"/>
                          <a:cs typeface="Arial" panose="020B0604020202020204" pitchFamily="34" charset="0"/>
                        </a:rPr>
                        <a:t>Outstanding</a:t>
                      </a:r>
                      <a:r>
                        <a:rPr lang="fi-FI" sz="1200" b="1" u="none" strike="noStrike">
                          <a:solidFill>
                            <a:schemeClr val="bg1"/>
                          </a:solidFill>
                          <a:effectLst/>
                          <a:latin typeface="Arial" panose="020B0604020202020204" pitchFamily="34" charset="0"/>
                          <a:cs typeface="Arial" panose="020B0604020202020204" pitchFamily="34" charset="0"/>
                        </a:rPr>
                        <a:t> </a:t>
                      </a:r>
                      <a:r>
                        <a:rPr lang="fi-FI" sz="1200" b="1" u="none" strike="noStrike" err="1">
                          <a:solidFill>
                            <a:schemeClr val="bg1"/>
                          </a:solidFill>
                          <a:effectLst/>
                          <a:latin typeface="Arial" panose="020B0604020202020204" pitchFamily="34" charset="0"/>
                          <a:cs typeface="Arial" panose="020B0604020202020204" pitchFamily="34" charset="0"/>
                        </a:rPr>
                        <a:t>issues</a:t>
                      </a:r>
                      <a:endParaRPr lang="fi-FI" sz="12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6D97B"/>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00461243"/>
                  </a:ext>
                </a:extLst>
              </a:tr>
              <a:tr h="237902">
                <a:tc>
                  <a:txBody>
                    <a:bodyPr/>
                    <a:lstStyle/>
                    <a:p>
                      <a:pPr algn="ctr" fontAlgn="ctr"/>
                      <a:r>
                        <a:rPr lang="fi-FI" sz="1000" u="none" strike="noStrike" dirty="0">
                          <a:solidFill>
                            <a:schemeClr val="bg1"/>
                          </a:solidFill>
                          <a:effectLst/>
                          <a:latin typeface="Arial" panose="020B0604020202020204" pitchFamily="34" charset="0"/>
                          <a:cs typeface="Arial" panose="020B0604020202020204" pitchFamily="34" charset="0"/>
                        </a:rPr>
                        <a:t>ISIN</a:t>
                      </a:r>
                      <a:endParaRPr lang="fi-FI"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6D97B"/>
                    </a:solidFill>
                  </a:tcPr>
                </a:tc>
                <a:tc>
                  <a:txBody>
                    <a:bodyPr/>
                    <a:lstStyle/>
                    <a:p>
                      <a:pPr algn="ctr" fontAlgn="ctr"/>
                      <a:r>
                        <a:rPr lang="fi-FI" sz="1000" u="none" strike="noStrike" err="1">
                          <a:solidFill>
                            <a:schemeClr val="bg1"/>
                          </a:solidFill>
                          <a:effectLst/>
                          <a:latin typeface="Arial" panose="020B0604020202020204" pitchFamily="34" charset="0"/>
                          <a:cs typeface="Arial" panose="020B0604020202020204" pitchFamily="34" charset="0"/>
                        </a:rPr>
                        <a:t>Issue</a:t>
                      </a:r>
                      <a:r>
                        <a:rPr lang="fi-FI" sz="1000" u="none" strike="noStrike">
                          <a:solidFill>
                            <a:schemeClr val="bg1"/>
                          </a:solidFill>
                          <a:effectLst/>
                          <a:latin typeface="Arial" panose="020B0604020202020204" pitchFamily="34" charset="0"/>
                          <a:cs typeface="Arial" panose="020B0604020202020204" pitchFamily="34" charset="0"/>
                        </a:rPr>
                        <a:t> </a:t>
                      </a:r>
                      <a:r>
                        <a:rPr lang="fi-FI" sz="1000" u="none" strike="noStrike" err="1">
                          <a:solidFill>
                            <a:schemeClr val="bg1"/>
                          </a:solidFill>
                          <a:effectLst/>
                          <a:latin typeface="Arial" panose="020B0604020202020204" pitchFamily="34" charset="0"/>
                          <a:cs typeface="Arial" panose="020B0604020202020204" pitchFamily="34" charset="0"/>
                        </a:rPr>
                        <a:t>Date</a:t>
                      </a:r>
                      <a:endParaRPr lang="fi-FI"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6D97B"/>
                    </a:solidFill>
                  </a:tcPr>
                </a:tc>
                <a:tc>
                  <a:txBody>
                    <a:bodyPr/>
                    <a:lstStyle/>
                    <a:p>
                      <a:pPr algn="ctr" fontAlgn="ctr"/>
                      <a:r>
                        <a:rPr lang="fi-FI" sz="1000" u="none" strike="noStrike" err="1">
                          <a:solidFill>
                            <a:schemeClr val="bg1"/>
                          </a:solidFill>
                          <a:effectLst/>
                          <a:latin typeface="Arial" panose="020B0604020202020204" pitchFamily="34" charset="0"/>
                          <a:cs typeface="Arial" panose="020B0604020202020204" pitchFamily="34" charset="0"/>
                        </a:rPr>
                        <a:t>Maturity</a:t>
                      </a:r>
                      <a:r>
                        <a:rPr lang="fi-FI" sz="1000" u="none" strike="noStrike">
                          <a:solidFill>
                            <a:schemeClr val="bg1"/>
                          </a:solidFill>
                          <a:effectLst/>
                          <a:latin typeface="Arial" panose="020B0604020202020204" pitchFamily="34" charset="0"/>
                          <a:cs typeface="Arial" panose="020B0604020202020204" pitchFamily="34" charset="0"/>
                        </a:rPr>
                        <a:t> </a:t>
                      </a:r>
                      <a:r>
                        <a:rPr lang="fi-FI" sz="1000" u="none" strike="noStrike" err="1">
                          <a:solidFill>
                            <a:schemeClr val="bg1"/>
                          </a:solidFill>
                          <a:effectLst/>
                          <a:latin typeface="Arial" panose="020B0604020202020204" pitchFamily="34" charset="0"/>
                          <a:cs typeface="Arial" panose="020B0604020202020204" pitchFamily="34" charset="0"/>
                        </a:rPr>
                        <a:t>Date</a:t>
                      </a:r>
                      <a:endParaRPr lang="fi-FI"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6D97B"/>
                    </a:solidFill>
                  </a:tcPr>
                </a:tc>
                <a:tc>
                  <a:txBody>
                    <a:bodyPr/>
                    <a:lstStyle/>
                    <a:p>
                      <a:pPr algn="ctr" fontAlgn="ctr"/>
                      <a:r>
                        <a:rPr lang="fi-FI" sz="1000" u="none" strike="noStrike" err="1">
                          <a:solidFill>
                            <a:schemeClr val="bg1"/>
                          </a:solidFill>
                          <a:effectLst/>
                          <a:latin typeface="Arial" panose="020B0604020202020204" pitchFamily="34" charset="0"/>
                          <a:cs typeface="Arial" panose="020B0604020202020204" pitchFamily="34" charset="0"/>
                        </a:rPr>
                        <a:t>Nominal</a:t>
                      </a:r>
                      <a:endParaRPr lang="fi-FI"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6D97B"/>
                    </a:solidFill>
                  </a:tcPr>
                </a:tc>
                <a:tc>
                  <a:txBody>
                    <a:bodyPr/>
                    <a:lstStyle/>
                    <a:p>
                      <a:pPr algn="ctr" fontAlgn="ctr"/>
                      <a:r>
                        <a:rPr lang="fi-FI" sz="1000" u="none" strike="noStrike" err="1">
                          <a:solidFill>
                            <a:schemeClr val="bg1"/>
                          </a:solidFill>
                          <a:effectLst/>
                          <a:latin typeface="Arial" panose="020B0604020202020204" pitchFamily="34" charset="0"/>
                          <a:cs typeface="Arial" panose="020B0604020202020204" pitchFamily="34" charset="0"/>
                        </a:rPr>
                        <a:t>Coupon</a:t>
                      </a:r>
                      <a:endParaRPr lang="fi-FI"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6D97B"/>
                    </a:solidFill>
                  </a:tcPr>
                </a:tc>
                <a:extLst>
                  <a:ext uri="{0D108BD9-81ED-4DB2-BD59-A6C34878D82A}">
                    <a16:rowId xmlns:a16="http://schemas.microsoft.com/office/drawing/2014/main" val="246527937"/>
                  </a:ext>
                </a:extLst>
              </a:tr>
              <a:tr h="237902">
                <a:tc>
                  <a:txBody>
                    <a:bodyPr/>
                    <a:lstStyle/>
                    <a:p>
                      <a:pPr algn="ctr" fontAlgn="ctr"/>
                      <a:r>
                        <a:rPr lang="fi-FI" sz="1000" u="none" strike="noStrike">
                          <a:effectLst/>
                          <a:latin typeface="Arial" panose="020B0604020202020204" pitchFamily="34" charset="0"/>
                          <a:cs typeface="Arial" panose="020B0604020202020204" pitchFamily="34" charset="0"/>
                        </a:rPr>
                        <a:t>FI4000526876</a:t>
                      </a:r>
                      <a:endParaRPr lang="fi-FI"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CEF1D7"/>
                    </a:solidFill>
                  </a:tcPr>
                </a:tc>
                <a:tc>
                  <a:txBody>
                    <a:bodyPr/>
                    <a:lstStyle/>
                    <a:p>
                      <a:pPr algn="ctr" fontAlgn="ctr"/>
                      <a:r>
                        <a:rPr lang="fi-FI" sz="1000" u="none" strike="noStrike">
                          <a:effectLst/>
                          <a:latin typeface="Arial" panose="020B0604020202020204" pitchFamily="34" charset="0"/>
                          <a:cs typeface="Arial" panose="020B0604020202020204" pitchFamily="34" charset="0"/>
                        </a:rPr>
                        <a:t>22.9.2022</a:t>
                      </a:r>
                      <a:endParaRPr lang="fi-FI"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CEF1D7"/>
                    </a:solidFill>
                  </a:tcPr>
                </a:tc>
                <a:tc>
                  <a:txBody>
                    <a:bodyPr/>
                    <a:lstStyle/>
                    <a:p>
                      <a:pPr algn="ctr" fontAlgn="ctr"/>
                      <a:r>
                        <a:rPr lang="fi-FI" sz="1000" u="none" strike="noStrike">
                          <a:effectLst/>
                          <a:latin typeface="Arial" panose="020B0604020202020204" pitchFamily="34" charset="0"/>
                          <a:cs typeface="Arial" panose="020B0604020202020204" pitchFamily="34" charset="0"/>
                        </a:rPr>
                        <a:t>22.9.2025</a:t>
                      </a:r>
                      <a:endParaRPr lang="fi-FI"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CEF1D7"/>
                    </a:solidFill>
                  </a:tcPr>
                </a:tc>
                <a:tc>
                  <a:txBody>
                    <a:bodyPr/>
                    <a:lstStyle/>
                    <a:p>
                      <a:pPr algn="ctr" fontAlgn="ctr"/>
                      <a:r>
                        <a:rPr lang="fi-FI" sz="1000" u="none" strike="noStrike" dirty="0">
                          <a:effectLst/>
                          <a:latin typeface="Arial" panose="020B0604020202020204" pitchFamily="34" charset="0"/>
                          <a:cs typeface="Arial" panose="020B0604020202020204" pitchFamily="34" charset="0"/>
                        </a:rPr>
                        <a:t>250 000 000</a:t>
                      </a:r>
                      <a:endParaRPr lang="fi-FI"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CEF1D7"/>
                    </a:solidFill>
                  </a:tcPr>
                </a:tc>
                <a:tc>
                  <a:txBody>
                    <a:bodyPr/>
                    <a:lstStyle/>
                    <a:p>
                      <a:pPr algn="ctr" fontAlgn="ctr"/>
                      <a:r>
                        <a:rPr lang="fi-FI" sz="1000" u="none" strike="noStrike" dirty="0">
                          <a:effectLst/>
                          <a:latin typeface="Arial" panose="020B0604020202020204" pitchFamily="34" charset="0"/>
                          <a:cs typeface="Arial" panose="020B0604020202020204" pitchFamily="34" charset="0"/>
                        </a:rPr>
                        <a:t>2.625 %</a:t>
                      </a:r>
                      <a:endParaRPr lang="fi-FI"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CEF1D7"/>
                    </a:solidFill>
                  </a:tcPr>
                </a:tc>
                <a:extLst>
                  <a:ext uri="{0D108BD9-81ED-4DB2-BD59-A6C34878D82A}">
                    <a16:rowId xmlns:a16="http://schemas.microsoft.com/office/drawing/2014/main" val="2030858980"/>
                  </a:ext>
                </a:extLst>
              </a:tr>
              <a:tr h="237902">
                <a:tc>
                  <a:txBody>
                    <a:bodyPr/>
                    <a:lstStyle/>
                    <a:p>
                      <a:pPr algn="ctr" fontAlgn="ctr"/>
                      <a:r>
                        <a:rPr lang="fi-FI" sz="1100" b="0" i="0" u="none" strike="noStrike" dirty="0">
                          <a:solidFill>
                            <a:srgbClr val="000000"/>
                          </a:solidFill>
                          <a:effectLst/>
                          <a:latin typeface="Calibri" panose="020F0502020204030204" pitchFamily="34" charset="0"/>
                        </a:rPr>
                        <a:t>FI4000550371</a:t>
                      </a:r>
                    </a:p>
                  </a:txBody>
                  <a:tcPr marL="6350" marR="6350" marT="6350" marB="0" anchor="ctr">
                    <a:solidFill>
                      <a:srgbClr val="CEF1D7"/>
                    </a:solidFill>
                  </a:tcPr>
                </a:tc>
                <a:tc>
                  <a:txBody>
                    <a:bodyPr/>
                    <a:lstStyle/>
                    <a:p>
                      <a:pPr algn="ctr" fontAlgn="ctr"/>
                      <a:r>
                        <a:rPr lang="fi-FI" sz="1000" b="0" i="0" u="none" strike="noStrike" dirty="0">
                          <a:solidFill>
                            <a:srgbClr val="000000"/>
                          </a:solidFill>
                          <a:effectLst/>
                          <a:latin typeface="Arial" panose="020B0604020202020204" pitchFamily="34" charset="0"/>
                          <a:cs typeface="Arial" panose="020B0604020202020204" pitchFamily="34" charset="0"/>
                        </a:rPr>
                        <a:t>26.4.2023</a:t>
                      </a:r>
                    </a:p>
                  </a:txBody>
                  <a:tcPr marL="9525" marR="9525" marT="9525" marB="0" anchor="ctr">
                    <a:solidFill>
                      <a:srgbClr val="CEF1D7"/>
                    </a:solidFill>
                  </a:tcPr>
                </a:tc>
                <a:tc>
                  <a:txBody>
                    <a:bodyPr/>
                    <a:lstStyle/>
                    <a:p>
                      <a:pPr algn="ctr" fontAlgn="ctr"/>
                      <a:r>
                        <a:rPr lang="fi-FI" sz="1000" b="0" i="0" u="none" strike="noStrike" dirty="0">
                          <a:solidFill>
                            <a:srgbClr val="000000"/>
                          </a:solidFill>
                          <a:effectLst/>
                          <a:latin typeface="Arial" panose="020B0604020202020204" pitchFamily="34" charset="0"/>
                          <a:cs typeface="Arial" panose="020B0604020202020204" pitchFamily="34" charset="0"/>
                        </a:rPr>
                        <a:t>26.4.2028</a:t>
                      </a:r>
                    </a:p>
                  </a:txBody>
                  <a:tcPr marL="9525" marR="9525" marT="9525" marB="0" anchor="ctr">
                    <a:solidFill>
                      <a:srgbClr val="CEF1D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i-FI" sz="1000" u="none" strike="noStrike" dirty="0">
                          <a:effectLst/>
                          <a:latin typeface="Arial" panose="020B0604020202020204" pitchFamily="34" charset="0"/>
                          <a:cs typeface="Arial" panose="020B0604020202020204" pitchFamily="34" charset="0"/>
                        </a:rPr>
                        <a:t>250 000 000</a:t>
                      </a:r>
                      <a:endParaRPr lang="fi-FI"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CEF1D7"/>
                    </a:solidFill>
                  </a:tcPr>
                </a:tc>
                <a:tc>
                  <a:txBody>
                    <a:bodyPr/>
                    <a:lstStyle/>
                    <a:p>
                      <a:pPr algn="ctr" fontAlgn="ctr"/>
                      <a:r>
                        <a:rPr lang="fi-FI" sz="1000" b="0" i="0" u="none" strike="noStrike" dirty="0">
                          <a:solidFill>
                            <a:srgbClr val="000000"/>
                          </a:solidFill>
                          <a:effectLst/>
                          <a:latin typeface="Arial" panose="020B0604020202020204" pitchFamily="34" charset="0"/>
                          <a:cs typeface="Arial" panose="020B0604020202020204" pitchFamily="34" charset="0"/>
                        </a:rPr>
                        <a:t>3.625 %</a:t>
                      </a:r>
                    </a:p>
                  </a:txBody>
                  <a:tcPr marL="9525" marR="9525" marT="9525" marB="0" anchor="ctr">
                    <a:solidFill>
                      <a:srgbClr val="CEF1D7"/>
                    </a:solidFill>
                  </a:tcPr>
                </a:tc>
                <a:extLst>
                  <a:ext uri="{0D108BD9-81ED-4DB2-BD59-A6C34878D82A}">
                    <a16:rowId xmlns:a16="http://schemas.microsoft.com/office/drawing/2014/main" val="2879898178"/>
                  </a:ext>
                </a:extLst>
              </a:tr>
              <a:tr h="237902">
                <a:tc>
                  <a:txBody>
                    <a:bodyPr/>
                    <a:lstStyle/>
                    <a:p>
                      <a:pPr algn="ctr" fontAlgn="ctr"/>
                      <a:r>
                        <a:rPr lang="en-US" sz="1100" b="0" i="0" u="none" strike="noStrike" dirty="0">
                          <a:solidFill>
                            <a:srgbClr val="000000"/>
                          </a:solidFill>
                          <a:effectLst/>
                          <a:latin typeface="Calibri" panose="020F0502020204030204" pitchFamily="34" charset="0"/>
                        </a:rPr>
                        <a:t>FI4000581715</a:t>
                      </a:r>
                    </a:p>
                  </a:txBody>
                  <a:tcPr marL="7620" marR="7620" marT="7620" marB="0" anchor="ctr">
                    <a:solidFill>
                      <a:srgbClr val="CEF1D7"/>
                    </a:solidFill>
                  </a:tcPr>
                </a:tc>
                <a:tc>
                  <a:txBody>
                    <a:bodyPr/>
                    <a:lstStyle/>
                    <a:p>
                      <a:pPr algn="ctr" fontAlgn="ctr"/>
                      <a:r>
                        <a:rPr lang="en-US" sz="1100" b="0" i="0" u="none" strike="noStrike">
                          <a:solidFill>
                            <a:srgbClr val="000000"/>
                          </a:solidFill>
                          <a:effectLst/>
                          <a:latin typeface="Calibri" panose="020F0502020204030204" pitchFamily="34" charset="0"/>
                        </a:rPr>
                        <a:t>15.10.2024</a:t>
                      </a:r>
                    </a:p>
                  </a:txBody>
                  <a:tcPr marL="7620" marR="7620" marT="7620" marB="0" anchor="ctr">
                    <a:solidFill>
                      <a:srgbClr val="CEF1D7"/>
                    </a:solidFill>
                  </a:tcPr>
                </a:tc>
                <a:tc>
                  <a:txBody>
                    <a:bodyPr/>
                    <a:lstStyle/>
                    <a:p>
                      <a:pPr algn="ctr" fontAlgn="ctr"/>
                      <a:r>
                        <a:rPr lang="en-US" sz="1100" b="0" i="0" u="none" strike="noStrike">
                          <a:solidFill>
                            <a:srgbClr val="000000"/>
                          </a:solidFill>
                          <a:effectLst/>
                          <a:latin typeface="Calibri" panose="020F0502020204030204" pitchFamily="34" charset="0"/>
                        </a:rPr>
                        <a:t>15.10.2029</a:t>
                      </a:r>
                    </a:p>
                  </a:txBody>
                  <a:tcPr marL="7620" marR="7620" marT="7620" marB="0" anchor="ctr">
                    <a:solidFill>
                      <a:srgbClr val="CEF1D7"/>
                    </a:solidFill>
                  </a:tcPr>
                </a:tc>
                <a:tc>
                  <a:txBody>
                    <a:bodyPr/>
                    <a:lstStyle/>
                    <a:p>
                      <a:pPr algn="ctr" fontAlgn="ctr"/>
                      <a:r>
                        <a:rPr lang="en-US" sz="1100" b="0" i="0" u="none" strike="noStrike">
                          <a:solidFill>
                            <a:srgbClr val="000000"/>
                          </a:solidFill>
                          <a:effectLst/>
                          <a:latin typeface="Calibri" panose="020F0502020204030204" pitchFamily="34" charset="0"/>
                        </a:rPr>
                        <a:t>250 000 000</a:t>
                      </a:r>
                    </a:p>
                  </a:txBody>
                  <a:tcPr marL="7620" marR="7620" marT="7620" marB="0" anchor="ctr">
                    <a:solidFill>
                      <a:srgbClr val="CEF1D7"/>
                    </a:solidFill>
                  </a:tcPr>
                </a:tc>
                <a:tc>
                  <a:txBody>
                    <a:bodyPr/>
                    <a:lstStyle/>
                    <a:p>
                      <a:pPr algn="ctr" fontAlgn="ctr"/>
                      <a:r>
                        <a:rPr lang="en-US" sz="1100" b="0" i="0" u="none" strike="noStrike" dirty="0">
                          <a:solidFill>
                            <a:srgbClr val="000000"/>
                          </a:solidFill>
                          <a:effectLst/>
                          <a:latin typeface="Calibri" panose="020F0502020204030204" pitchFamily="34" charset="0"/>
                        </a:rPr>
                        <a:t>2,875 %</a:t>
                      </a:r>
                    </a:p>
                  </a:txBody>
                  <a:tcPr marL="7620" marR="7620" marT="7620" marB="0" anchor="ctr">
                    <a:solidFill>
                      <a:srgbClr val="CEF1D7"/>
                    </a:solidFill>
                  </a:tcPr>
                </a:tc>
                <a:extLst>
                  <a:ext uri="{0D108BD9-81ED-4DB2-BD59-A6C34878D82A}">
                    <a16:rowId xmlns:a16="http://schemas.microsoft.com/office/drawing/2014/main" val="1596844331"/>
                  </a:ext>
                </a:extLst>
              </a:tr>
            </a:tbl>
          </a:graphicData>
        </a:graphic>
      </p:graphicFrame>
    </p:spTree>
    <p:extLst>
      <p:ext uri="{BB962C8B-B14F-4D97-AF65-F5344CB8AC3E}">
        <p14:creationId xmlns:p14="http://schemas.microsoft.com/office/powerpoint/2010/main" val="2435184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4">
            <a:extLst>
              <a:ext uri="{FF2B5EF4-FFF2-40B4-BE49-F238E27FC236}">
                <a16:creationId xmlns:a16="http://schemas.microsoft.com/office/drawing/2014/main" id="{83171DFB-EC64-4C0A-92DA-4711296BE9D9}"/>
              </a:ext>
            </a:extLst>
          </p:cNvPr>
          <p:cNvSpPr txBox="1">
            <a:spLocks/>
          </p:cNvSpPr>
          <p:nvPr/>
        </p:nvSpPr>
        <p:spPr>
          <a:xfrm>
            <a:off x="1017095" y="341989"/>
            <a:ext cx="10155729" cy="67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dirty="0">
                <a:ln>
                  <a:noFill/>
                </a:ln>
                <a:solidFill>
                  <a:srgbClr val="652B8E"/>
                </a:solidFill>
                <a:effectLst/>
                <a:uLnTx/>
                <a:uFillTx/>
                <a:latin typeface="Arial" panose="020B0604020202020204" pitchFamily="34" charset="0"/>
                <a:ea typeface="+mj-ea"/>
                <a:cs typeface="Arial" panose="020B0604020202020204" pitchFamily="34" charset="0"/>
              </a:rPr>
              <a:t>Geographical distribution</a:t>
            </a:r>
            <a:endParaRPr kumimoji="0" lang="en-US" sz="1400" b="1" i="0" u="none" strike="noStrike" kern="1200" cap="none" spc="0" normalizeH="0" baseline="0" dirty="0">
              <a:ln>
                <a:noFill/>
              </a:ln>
              <a:solidFill>
                <a:srgbClr val="652B8E"/>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EE03AC38-059E-40BB-8DC4-808FC2E9CEED}"/>
              </a:ext>
            </a:extLst>
          </p:cNvPr>
          <p:cNvSpPr>
            <a:spLocks noGrp="1"/>
          </p:cNvSpPr>
          <p:nvPr>
            <p:ph type="sldNum" sz="quarter" idx="11"/>
          </p:nvPr>
        </p:nvSpPr>
        <p:spPr/>
        <p:txBody>
          <a:bodyPr/>
          <a:lstStyle/>
          <a:p>
            <a:fld id="{757C7DFD-54BD-2343-93BE-85F3D645E10D}" type="slidenum">
              <a:rPr lang="fi-FI" smtClean="0">
                <a:solidFill>
                  <a:schemeClr val="accent1"/>
                </a:solidFill>
              </a:rPr>
              <a:pPr/>
              <a:t>4</a:t>
            </a:fld>
            <a:endParaRPr lang="fi-FI">
              <a:solidFill>
                <a:schemeClr val="accent1"/>
              </a:solidFill>
            </a:endParaRPr>
          </a:p>
        </p:txBody>
      </p:sp>
      <p:sp>
        <p:nvSpPr>
          <p:cNvPr id="7" name="Otsikko 4">
            <a:extLst>
              <a:ext uri="{FF2B5EF4-FFF2-40B4-BE49-F238E27FC236}">
                <a16:creationId xmlns:a16="http://schemas.microsoft.com/office/drawing/2014/main" id="{71522E1C-85FF-4766-BE8A-AF77F70AF4CC}"/>
              </a:ext>
            </a:extLst>
          </p:cNvPr>
          <p:cNvSpPr txBox="1">
            <a:spLocks/>
          </p:cNvSpPr>
          <p:nvPr/>
        </p:nvSpPr>
        <p:spPr>
          <a:xfrm>
            <a:off x="1019666" y="494389"/>
            <a:ext cx="10155238" cy="963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endParaRPr>
          </a:p>
        </p:txBody>
      </p:sp>
      <p:pic>
        <p:nvPicPr>
          <p:cNvPr id="2050" name="Picture 1">
            <a:extLst>
              <a:ext uri="{FF2B5EF4-FFF2-40B4-BE49-F238E27FC236}">
                <a16:creationId xmlns:a16="http://schemas.microsoft.com/office/drawing/2014/main" id="{52C60698-6980-401D-BC20-E52A2F430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947" y="1225072"/>
            <a:ext cx="2969174" cy="515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uva 2">
            <a:extLst>
              <a:ext uri="{FF2B5EF4-FFF2-40B4-BE49-F238E27FC236}">
                <a16:creationId xmlns:a16="http://schemas.microsoft.com/office/drawing/2014/main" id="{5C5F31EF-1213-4E2A-F3F7-BCB0BF92B64E}"/>
              </a:ext>
            </a:extLst>
          </p:cNvPr>
          <p:cNvPicPr>
            <a:picLocks noChangeAspect="1"/>
          </p:cNvPicPr>
          <p:nvPr/>
        </p:nvPicPr>
        <p:blipFill>
          <a:blip r:embed="rId4"/>
          <a:stretch>
            <a:fillRect/>
          </a:stretch>
        </p:blipFill>
        <p:spPr>
          <a:xfrm>
            <a:off x="5667402" y="2434167"/>
            <a:ext cx="4654257" cy="2561166"/>
          </a:xfrm>
          <a:prstGeom prst="rect">
            <a:avLst/>
          </a:prstGeom>
        </p:spPr>
      </p:pic>
    </p:spTree>
    <p:extLst>
      <p:ext uri="{BB962C8B-B14F-4D97-AF65-F5344CB8AC3E}">
        <p14:creationId xmlns:p14="http://schemas.microsoft.com/office/powerpoint/2010/main" val="165077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4">
            <a:extLst>
              <a:ext uri="{FF2B5EF4-FFF2-40B4-BE49-F238E27FC236}">
                <a16:creationId xmlns:a16="http://schemas.microsoft.com/office/drawing/2014/main" id="{A5182D83-4D71-4973-855F-9948F5D95F71}"/>
              </a:ext>
            </a:extLst>
          </p:cNvPr>
          <p:cNvSpPr txBox="1">
            <a:spLocks/>
          </p:cNvSpPr>
          <p:nvPr/>
        </p:nvSpPr>
        <p:spPr>
          <a:xfrm>
            <a:off x="1019666" y="494389"/>
            <a:ext cx="10155238" cy="963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endParaRPr>
          </a:p>
        </p:txBody>
      </p:sp>
      <p:sp>
        <p:nvSpPr>
          <p:cNvPr id="8" name="Otsikko 4">
            <a:extLst>
              <a:ext uri="{FF2B5EF4-FFF2-40B4-BE49-F238E27FC236}">
                <a16:creationId xmlns:a16="http://schemas.microsoft.com/office/drawing/2014/main" id="{A6F0F3E8-C75F-4439-A84B-6AE770C72D50}"/>
              </a:ext>
            </a:extLst>
          </p:cNvPr>
          <p:cNvSpPr txBox="1">
            <a:spLocks/>
          </p:cNvSpPr>
          <p:nvPr/>
        </p:nvSpPr>
        <p:spPr>
          <a:xfrm>
            <a:off x="1017095" y="341989"/>
            <a:ext cx="10155729" cy="67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652B8E"/>
                </a:solidFill>
                <a:effectLst/>
                <a:uLnTx/>
                <a:uFillTx/>
                <a:latin typeface="Arial" panose="020B0604020202020204" pitchFamily="34" charset="0"/>
                <a:ea typeface="+mj-ea"/>
                <a:cs typeface="Arial" panose="020B0604020202020204" pitchFamily="34" charset="0"/>
              </a:rPr>
              <a:t>Cover pool data</a:t>
            </a:r>
            <a:endParaRPr kumimoji="0" lang="en-GB" sz="1400" b="1" i="0" u="none" strike="noStrike" kern="1200" cap="none" spc="0" normalizeH="0" baseline="0" noProof="0" dirty="0">
              <a:ln>
                <a:noFill/>
              </a:ln>
              <a:solidFill>
                <a:srgbClr val="652B8E"/>
              </a:solidFill>
              <a:effectLst/>
              <a:uLnTx/>
              <a:uFillTx/>
              <a:latin typeface="Arial" panose="020B0604020202020204" pitchFamily="34" charset="0"/>
              <a:ea typeface="+mj-ea"/>
              <a:cs typeface="Arial" panose="020B0604020202020204" pitchFamily="34" charset="0"/>
            </a:endParaRPr>
          </a:p>
        </p:txBody>
      </p:sp>
      <p:sp>
        <p:nvSpPr>
          <p:cNvPr id="16" name="Slide Number Placeholder 1">
            <a:extLst>
              <a:ext uri="{FF2B5EF4-FFF2-40B4-BE49-F238E27FC236}">
                <a16:creationId xmlns:a16="http://schemas.microsoft.com/office/drawing/2014/main" id="{8E5CF7A6-A0D4-44F2-B405-F239D5CAF4E2}"/>
              </a:ext>
            </a:extLst>
          </p:cNvPr>
          <p:cNvSpPr txBox="1">
            <a:spLocks/>
          </p:cNvSpPr>
          <p:nvPr/>
        </p:nvSpPr>
        <p:spPr>
          <a:xfrm>
            <a:off x="277650" y="6382637"/>
            <a:ext cx="359914" cy="292897"/>
          </a:xfrm>
          <a:prstGeom prst="rect">
            <a:avLst/>
          </a:prstGeom>
        </p:spPr>
        <p:txBody>
          <a:bodyPr vert="horz" lIns="91440" tIns="45720" rIns="91440" bIns="45720" rtlCol="0" anchor="ctr"/>
          <a:lstStyle>
            <a:defPPr>
              <a:defRPr lang="fi-FI"/>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57C7DFD-54BD-2343-93BE-85F3D645E10D}" type="slidenum">
              <a:rPr kumimoji="0" lang="fi-FI" sz="1000" b="0" i="0" u="none" strike="noStrike" kern="1200" cap="none" spc="0" normalizeH="0" baseline="0" noProof="0" smtClean="0">
                <a:ln>
                  <a:noFill/>
                </a:ln>
                <a:solidFill>
                  <a:srgbClr val="36D97B"/>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i-FI" sz="1000" b="0" i="0" u="none" strike="noStrike" kern="1200" cap="none" spc="0" normalizeH="0" baseline="0" noProof="0">
              <a:ln>
                <a:noFill/>
              </a:ln>
              <a:solidFill>
                <a:srgbClr val="36D97B"/>
              </a:solidFill>
              <a:effectLst/>
              <a:uLnTx/>
              <a:uFillTx/>
              <a:latin typeface="Century Gothic"/>
              <a:ea typeface="+mn-ea"/>
              <a:cs typeface="+mn-cs"/>
            </a:endParaRPr>
          </a:p>
        </p:txBody>
      </p:sp>
      <p:sp>
        <p:nvSpPr>
          <p:cNvPr id="19" name="Otsikko 4">
            <a:extLst>
              <a:ext uri="{FF2B5EF4-FFF2-40B4-BE49-F238E27FC236}">
                <a16:creationId xmlns:a16="http://schemas.microsoft.com/office/drawing/2014/main" id="{46DD579A-DB28-4DBA-B5E8-3245C28A1AC3}"/>
              </a:ext>
            </a:extLst>
          </p:cNvPr>
          <p:cNvSpPr txBox="1">
            <a:spLocks/>
          </p:cNvSpPr>
          <p:nvPr/>
        </p:nvSpPr>
        <p:spPr>
          <a:xfrm>
            <a:off x="1019666" y="494389"/>
            <a:ext cx="10155238" cy="963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652B8E"/>
              </a:solidFill>
              <a:effectLst/>
              <a:uLnTx/>
              <a:uFillTx/>
              <a:latin typeface="Arial" panose="020B0604020202020204" pitchFamily="34" charset="0"/>
              <a:ea typeface="+mj-ea"/>
              <a:cs typeface="Arial" panose="020B0604020202020204" pitchFamily="34" charset="0"/>
            </a:endParaRPr>
          </a:p>
        </p:txBody>
      </p:sp>
      <p:sp>
        <p:nvSpPr>
          <p:cNvPr id="22" name="TextBox 21">
            <a:extLst>
              <a:ext uri="{FF2B5EF4-FFF2-40B4-BE49-F238E27FC236}">
                <a16:creationId xmlns:a16="http://schemas.microsoft.com/office/drawing/2014/main" id="{03992DF6-C701-4788-9657-C9FD6C0B6254}"/>
              </a:ext>
            </a:extLst>
          </p:cNvPr>
          <p:cNvSpPr txBox="1"/>
          <p:nvPr/>
        </p:nvSpPr>
        <p:spPr>
          <a:xfrm>
            <a:off x="6275388" y="1061200"/>
            <a:ext cx="4891875"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67278F">
                    <a:lumMod val="75000"/>
                  </a:srgbClr>
                </a:solidFill>
                <a:latin typeface="Arial" panose="020B0604020202020204" pitchFamily="34" charset="0"/>
                <a:ea typeface="GT Eesti Pro Display" charset="0"/>
                <a:cs typeface="Arial" panose="020B0604020202020204" pitchFamily="34" charset="0"/>
              </a:rPr>
              <a:t>Loan seasoning</a:t>
            </a:r>
            <a:r>
              <a:rPr kumimoji="0" lang="en-US" sz="1200" b="1" i="0" u="none" strike="noStrike" kern="1200" cap="none" spc="0" normalizeH="0" baseline="0" noProof="0">
                <a:ln>
                  <a:noFill/>
                </a:ln>
                <a:solidFill>
                  <a:srgbClr val="67278F">
                    <a:lumMod val="75000"/>
                  </a:srgbClr>
                </a:solidFill>
                <a:effectLst/>
                <a:uLnTx/>
                <a:uFillTx/>
                <a:latin typeface="Arial" panose="020B0604020202020204" pitchFamily="34" charset="0"/>
                <a:ea typeface="GT Eesti Pro Display" charset="0"/>
                <a:cs typeface="Arial" panose="020B0604020202020204" pitchFamily="34" charset="0"/>
              </a:rPr>
              <a:t> of the pool</a:t>
            </a:r>
          </a:p>
        </p:txBody>
      </p:sp>
      <p:sp>
        <p:nvSpPr>
          <p:cNvPr id="24" name="TextBox 23">
            <a:extLst>
              <a:ext uri="{FF2B5EF4-FFF2-40B4-BE49-F238E27FC236}">
                <a16:creationId xmlns:a16="http://schemas.microsoft.com/office/drawing/2014/main" id="{BD7CA51D-58C7-4FEA-91F3-097053608D8B}"/>
              </a:ext>
            </a:extLst>
          </p:cNvPr>
          <p:cNvSpPr txBox="1"/>
          <p:nvPr/>
        </p:nvSpPr>
        <p:spPr>
          <a:xfrm>
            <a:off x="1024737" y="1061200"/>
            <a:ext cx="4932000"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7278F">
                    <a:lumMod val="75000"/>
                  </a:srgbClr>
                </a:solidFill>
                <a:effectLst/>
                <a:uLnTx/>
                <a:uFillTx/>
                <a:latin typeface="Arial" panose="020B0604020202020204" pitchFamily="34" charset="0"/>
                <a:ea typeface="GT Eesti Pro Display" charset="0"/>
                <a:cs typeface="Arial" panose="020B0604020202020204" pitchFamily="34" charset="0"/>
              </a:rPr>
              <a:t>LTV distribution of the pool</a:t>
            </a:r>
          </a:p>
        </p:txBody>
      </p:sp>
      <p:cxnSp>
        <p:nvCxnSpPr>
          <p:cNvPr id="6" name="Straight Connector 5">
            <a:extLst>
              <a:ext uri="{FF2B5EF4-FFF2-40B4-BE49-F238E27FC236}">
                <a16:creationId xmlns:a16="http://schemas.microsoft.com/office/drawing/2014/main" id="{A7CEAFB0-6E40-479C-9740-5C83079FAE1D}"/>
              </a:ext>
            </a:extLst>
          </p:cNvPr>
          <p:cNvCxnSpPr/>
          <p:nvPr/>
        </p:nvCxnSpPr>
        <p:spPr>
          <a:xfrm>
            <a:off x="1017095" y="1379700"/>
            <a:ext cx="493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091FC0-C63C-4D55-957A-4D0A123C9A79}"/>
              </a:ext>
            </a:extLst>
          </p:cNvPr>
          <p:cNvCxnSpPr>
            <a:cxnSpLocks/>
          </p:cNvCxnSpPr>
          <p:nvPr/>
        </p:nvCxnSpPr>
        <p:spPr>
          <a:xfrm>
            <a:off x="6275388" y="1379700"/>
            <a:ext cx="489951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D4BB8A-ACFF-491D-973F-A75B22F32F39}"/>
              </a:ext>
            </a:extLst>
          </p:cNvPr>
          <p:cNvCxnSpPr/>
          <p:nvPr/>
        </p:nvCxnSpPr>
        <p:spPr>
          <a:xfrm>
            <a:off x="1024737" y="4123001"/>
            <a:ext cx="493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07A3D3-17CF-4E50-A95E-0064C2C850C0}"/>
              </a:ext>
            </a:extLst>
          </p:cNvPr>
          <p:cNvCxnSpPr/>
          <p:nvPr/>
        </p:nvCxnSpPr>
        <p:spPr>
          <a:xfrm>
            <a:off x="6354931" y="4126011"/>
            <a:ext cx="493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756568D-5E7F-4838-88CA-47D894BA34B8}"/>
              </a:ext>
            </a:extLst>
          </p:cNvPr>
          <p:cNvSpPr txBox="1"/>
          <p:nvPr/>
        </p:nvSpPr>
        <p:spPr>
          <a:xfrm>
            <a:off x="1044799" y="3846001"/>
            <a:ext cx="4932000"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67278F">
                    <a:lumMod val="75000"/>
                  </a:srgbClr>
                </a:solidFill>
                <a:effectLst/>
                <a:uLnTx/>
                <a:uFillTx/>
                <a:latin typeface="Arial" panose="020B0604020202020204" pitchFamily="34" charset="0"/>
                <a:ea typeface="GT Eesti Pro Display" charset="0"/>
                <a:cs typeface="Arial" panose="020B0604020202020204" pitchFamily="34" charset="0"/>
              </a:rPr>
              <a:t>Loan size buckets (EUR)</a:t>
            </a:r>
          </a:p>
        </p:txBody>
      </p:sp>
      <p:sp>
        <p:nvSpPr>
          <p:cNvPr id="20" name="TextBox 19">
            <a:extLst>
              <a:ext uri="{FF2B5EF4-FFF2-40B4-BE49-F238E27FC236}">
                <a16:creationId xmlns:a16="http://schemas.microsoft.com/office/drawing/2014/main" id="{C816A7AE-E18E-4069-B96A-163D069F36DC}"/>
              </a:ext>
            </a:extLst>
          </p:cNvPr>
          <p:cNvSpPr txBox="1"/>
          <p:nvPr/>
        </p:nvSpPr>
        <p:spPr>
          <a:xfrm>
            <a:off x="6374993" y="3846002"/>
            <a:ext cx="4891875"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67278F">
                    <a:lumMod val="75000"/>
                  </a:srgbClr>
                </a:solidFill>
                <a:effectLst/>
                <a:uLnTx/>
                <a:uFillTx/>
                <a:latin typeface="Arial" panose="020B0604020202020204" pitchFamily="34" charset="0"/>
                <a:ea typeface="GT Eesti Pro Display" charset="0"/>
                <a:cs typeface="Arial" panose="020B0604020202020204" pitchFamily="34" charset="0"/>
              </a:rPr>
              <a:t>Cover pool maturity </a:t>
            </a:r>
            <a:r>
              <a:rPr lang="en-US" sz="1200" b="1">
                <a:solidFill>
                  <a:srgbClr val="67278F">
                    <a:lumMod val="75000"/>
                  </a:srgbClr>
                </a:solidFill>
                <a:latin typeface="Arial" panose="020B0604020202020204" pitchFamily="34" charset="0"/>
                <a:ea typeface="GT Eesti Pro Display" charset="0"/>
                <a:cs typeface="Arial" panose="020B0604020202020204" pitchFamily="34" charset="0"/>
              </a:rPr>
              <a:t>profile</a:t>
            </a:r>
            <a:endParaRPr kumimoji="0" lang="en-US" sz="1200" b="1" i="0" u="none" strike="noStrike" kern="1200" cap="none" spc="0" normalizeH="0" baseline="0" noProof="0">
              <a:ln>
                <a:noFill/>
              </a:ln>
              <a:solidFill>
                <a:srgbClr val="67278F">
                  <a:lumMod val="75000"/>
                </a:srgbClr>
              </a:solidFill>
              <a:effectLst/>
              <a:uLnTx/>
              <a:uFillTx/>
              <a:latin typeface="Arial" panose="020B0604020202020204" pitchFamily="34" charset="0"/>
              <a:ea typeface="GT Eesti Pro Display" charset="0"/>
              <a:cs typeface="Arial" panose="020B0604020202020204" pitchFamily="34" charset="0"/>
            </a:endParaRPr>
          </a:p>
        </p:txBody>
      </p:sp>
      <p:pic>
        <p:nvPicPr>
          <p:cNvPr id="10" name="Kuva 9">
            <a:extLst>
              <a:ext uri="{FF2B5EF4-FFF2-40B4-BE49-F238E27FC236}">
                <a16:creationId xmlns:a16="http://schemas.microsoft.com/office/drawing/2014/main" id="{6D845FDC-4A10-E09E-2B75-3E0152FB691E}"/>
              </a:ext>
            </a:extLst>
          </p:cNvPr>
          <p:cNvPicPr>
            <a:picLocks noChangeAspect="1"/>
          </p:cNvPicPr>
          <p:nvPr/>
        </p:nvPicPr>
        <p:blipFill>
          <a:blip r:embed="rId3"/>
          <a:stretch>
            <a:fillRect/>
          </a:stretch>
        </p:blipFill>
        <p:spPr>
          <a:xfrm>
            <a:off x="1024737" y="1458025"/>
            <a:ext cx="4920679" cy="2236347"/>
          </a:xfrm>
          <a:prstGeom prst="rect">
            <a:avLst/>
          </a:prstGeom>
        </p:spPr>
      </p:pic>
      <p:pic>
        <p:nvPicPr>
          <p:cNvPr id="11" name="Kuva 10">
            <a:extLst>
              <a:ext uri="{FF2B5EF4-FFF2-40B4-BE49-F238E27FC236}">
                <a16:creationId xmlns:a16="http://schemas.microsoft.com/office/drawing/2014/main" id="{AB5E8CD6-84A3-8FA9-B6DA-5D73C1DB0BFD}"/>
              </a:ext>
            </a:extLst>
          </p:cNvPr>
          <p:cNvPicPr>
            <a:picLocks noChangeAspect="1"/>
          </p:cNvPicPr>
          <p:nvPr/>
        </p:nvPicPr>
        <p:blipFill>
          <a:blip r:embed="rId4"/>
          <a:stretch>
            <a:fillRect/>
          </a:stretch>
        </p:blipFill>
        <p:spPr>
          <a:xfrm>
            <a:off x="6275388" y="1466029"/>
            <a:ext cx="4920154" cy="2236339"/>
          </a:xfrm>
          <a:prstGeom prst="rect">
            <a:avLst/>
          </a:prstGeom>
        </p:spPr>
      </p:pic>
      <p:pic>
        <p:nvPicPr>
          <p:cNvPr id="12" name="Kuva 11">
            <a:extLst>
              <a:ext uri="{FF2B5EF4-FFF2-40B4-BE49-F238E27FC236}">
                <a16:creationId xmlns:a16="http://schemas.microsoft.com/office/drawing/2014/main" id="{86D3ADD1-2177-A8D6-F277-AB3EC7BC2C99}"/>
              </a:ext>
            </a:extLst>
          </p:cNvPr>
          <p:cNvPicPr>
            <a:picLocks noChangeAspect="1"/>
          </p:cNvPicPr>
          <p:nvPr/>
        </p:nvPicPr>
        <p:blipFill>
          <a:blip r:embed="rId5"/>
          <a:stretch>
            <a:fillRect/>
          </a:stretch>
        </p:blipFill>
        <p:spPr>
          <a:xfrm>
            <a:off x="1044799" y="4197445"/>
            <a:ext cx="4909969" cy="2405059"/>
          </a:xfrm>
          <a:prstGeom prst="rect">
            <a:avLst/>
          </a:prstGeom>
        </p:spPr>
      </p:pic>
      <p:pic>
        <p:nvPicPr>
          <p:cNvPr id="13" name="Kuva 12">
            <a:extLst>
              <a:ext uri="{FF2B5EF4-FFF2-40B4-BE49-F238E27FC236}">
                <a16:creationId xmlns:a16="http://schemas.microsoft.com/office/drawing/2014/main" id="{FFD591D1-D7EB-E0B6-FFB5-B5830495A2B1}"/>
              </a:ext>
            </a:extLst>
          </p:cNvPr>
          <p:cNvPicPr>
            <a:picLocks noChangeAspect="1"/>
          </p:cNvPicPr>
          <p:nvPr/>
        </p:nvPicPr>
        <p:blipFill>
          <a:blip r:embed="rId6"/>
          <a:stretch>
            <a:fillRect/>
          </a:stretch>
        </p:blipFill>
        <p:spPr>
          <a:xfrm>
            <a:off x="6376962" y="4209960"/>
            <a:ext cx="4909969" cy="2405055"/>
          </a:xfrm>
          <a:prstGeom prst="rect">
            <a:avLst/>
          </a:prstGeom>
        </p:spPr>
      </p:pic>
    </p:spTree>
    <p:extLst>
      <p:ext uri="{BB962C8B-B14F-4D97-AF65-F5344CB8AC3E}">
        <p14:creationId xmlns:p14="http://schemas.microsoft.com/office/powerpoint/2010/main" val="3540678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406585-2FC5-439D-B64C-D7893FE14E6B}"/>
              </a:ext>
            </a:extLst>
          </p:cNvPr>
          <p:cNvSpPr>
            <a:spLocks noGrp="1"/>
          </p:cNvSpPr>
          <p:nvPr>
            <p:ph type="sldNum" sz="quarter" idx="11"/>
          </p:nvPr>
        </p:nvSpPr>
        <p:spPr/>
        <p:txBody>
          <a:bodyPr/>
          <a:lstStyle/>
          <a:p>
            <a:fld id="{757C7DFD-54BD-2343-93BE-85F3D645E10D}" type="slidenum">
              <a:rPr lang="fi-FI" smtClean="0"/>
              <a:pPr/>
              <a:t>6</a:t>
            </a:fld>
            <a:endParaRPr lang="fi-FI"/>
          </a:p>
        </p:txBody>
      </p:sp>
      <p:sp>
        <p:nvSpPr>
          <p:cNvPr id="3" name="Title 2">
            <a:extLst>
              <a:ext uri="{FF2B5EF4-FFF2-40B4-BE49-F238E27FC236}">
                <a16:creationId xmlns:a16="http://schemas.microsoft.com/office/drawing/2014/main" id="{136D101C-8AB9-4087-93F9-F76F0766D2AA}"/>
              </a:ext>
            </a:extLst>
          </p:cNvPr>
          <p:cNvSpPr>
            <a:spLocks noGrp="1"/>
          </p:cNvSpPr>
          <p:nvPr>
            <p:ph type="title"/>
          </p:nvPr>
        </p:nvSpPr>
        <p:spPr>
          <a:xfrm>
            <a:off x="1017587" y="578498"/>
            <a:ext cx="10155238" cy="437502"/>
          </a:xfrm>
        </p:spPr>
        <p:txBody>
          <a:bodyPr>
            <a:noAutofit/>
          </a:bodyPr>
          <a:lstStyle/>
          <a:p>
            <a:r>
              <a:rPr lang="fi-FI" sz="2800" err="1">
                <a:solidFill>
                  <a:srgbClr val="652B8E"/>
                </a:solidFill>
                <a:latin typeface="Arial" panose="020B0604020202020204" pitchFamily="34" charset="0"/>
                <a:cs typeface="Arial" panose="020B0604020202020204" pitchFamily="34" charset="0"/>
              </a:rPr>
              <a:t>Risks</a:t>
            </a:r>
            <a:r>
              <a:rPr lang="fi-FI" sz="2800">
                <a:solidFill>
                  <a:srgbClr val="652B8E"/>
                </a:solidFill>
                <a:latin typeface="Arial" panose="020B0604020202020204" pitchFamily="34" charset="0"/>
                <a:cs typeface="Arial" panose="020B0604020202020204" pitchFamily="34" charset="0"/>
              </a:rPr>
              <a:t> </a:t>
            </a:r>
            <a:r>
              <a:rPr lang="fi-FI" sz="2800" err="1">
                <a:solidFill>
                  <a:srgbClr val="652B8E"/>
                </a:solidFill>
                <a:latin typeface="Arial" panose="020B0604020202020204" pitchFamily="34" charset="0"/>
                <a:cs typeface="Arial" panose="020B0604020202020204" pitchFamily="34" charset="0"/>
              </a:rPr>
              <a:t>related</a:t>
            </a:r>
            <a:r>
              <a:rPr lang="fi-FI" sz="2800">
                <a:solidFill>
                  <a:srgbClr val="652B8E"/>
                </a:solidFill>
                <a:latin typeface="Arial" panose="020B0604020202020204" pitchFamily="34" charset="0"/>
                <a:cs typeface="Arial" panose="020B0604020202020204" pitchFamily="34" charset="0"/>
              </a:rPr>
              <a:t> to </a:t>
            </a:r>
            <a:r>
              <a:rPr lang="fi-FI" sz="2800" err="1">
                <a:solidFill>
                  <a:srgbClr val="652B8E"/>
                </a:solidFill>
                <a:latin typeface="Arial" panose="020B0604020202020204" pitchFamily="34" charset="0"/>
                <a:cs typeface="Arial" panose="020B0604020202020204" pitchFamily="34" charset="0"/>
              </a:rPr>
              <a:t>covered</a:t>
            </a:r>
            <a:r>
              <a:rPr lang="fi-FI" sz="2800">
                <a:solidFill>
                  <a:srgbClr val="652B8E"/>
                </a:solidFill>
                <a:latin typeface="Arial" panose="020B0604020202020204" pitchFamily="34" charset="0"/>
                <a:cs typeface="Arial" panose="020B0604020202020204" pitchFamily="34" charset="0"/>
              </a:rPr>
              <a:t> </a:t>
            </a:r>
            <a:r>
              <a:rPr lang="fi-FI" sz="2800" err="1">
                <a:solidFill>
                  <a:srgbClr val="652B8E"/>
                </a:solidFill>
                <a:latin typeface="Arial" panose="020B0604020202020204" pitchFamily="34" charset="0"/>
                <a:cs typeface="Arial" panose="020B0604020202020204" pitchFamily="34" charset="0"/>
              </a:rPr>
              <a:t>bonds</a:t>
            </a:r>
            <a:r>
              <a:rPr lang="fi-FI" sz="2800">
                <a:solidFill>
                  <a:srgbClr val="652B8E"/>
                </a:solidFill>
                <a:latin typeface="Arial" panose="020B0604020202020204" pitchFamily="34" charset="0"/>
                <a:cs typeface="Arial" panose="020B0604020202020204" pitchFamily="34" charset="0"/>
              </a:rPr>
              <a:t> I</a:t>
            </a:r>
          </a:p>
        </p:txBody>
      </p:sp>
      <p:sp>
        <p:nvSpPr>
          <p:cNvPr id="4" name="Content Placeholder 3">
            <a:extLst>
              <a:ext uri="{FF2B5EF4-FFF2-40B4-BE49-F238E27FC236}">
                <a16:creationId xmlns:a16="http://schemas.microsoft.com/office/drawing/2014/main" id="{BE0E07D9-476D-4505-AEDC-D6219404D3EB}"/>
              </a:ext>
            </a:extLst>
          </p:cNvPr>
          <p:cNvSpPr>
            <a:spLocks noGrp="1"/>
          </p:cNvSpPr>
          <p:nvPr>
            <p:ph sz="quarter" idx="13"/>
          </p:nvPr>
        </p:nvSpPr>
        <p:spPr>
          <a:xfrm>
            <a:off x="1019174" y="1313895"/>
            <a:ext cx="10153651" cy="5068742"/>
          </a:xfrm>
        </p:spPr>
        <p:txBody>
          <a:bodyPr>
            <a:normAutofit/>
          </a:bodyPr>
          <a:lstStyle/>
          <a:p>
            <a:pPr marL="285750" indent="-285750">
              <a:buFont typeface="Arial" panose="020B0604020202020204" pitchFamily="34" charset="0"/>
              <a:buChar char="•"/>
            </a:pPr>
            <a:r>
              <a:rPr lang="fi-FI" sz="1200" b="1" i="0" err="1">
                <a:solidFill>
                  <a:srgbClr val="343434"/>
                </a:solidFill>
                <a:effectLst/>
                <a:latin typeface="Arial" panose="020B0604020202020204" pitchFamily="34" charset="0"/>
                <a:cs typeface="Arial" panose="020B0604020202020204" pitchFamily="34" charset="0"/>
              </a:rPr>
              <a:t>Interest</a:t>
            </a:r>
            <a:r>
              <a:rPr lang="fi-FI" sz="1200" b="1" i="0">
                <a:solidFill>
                  <a:srgbClr val="343434"/>
                </a:solidFill>
                <a:effectLst/>
                <a:latin typeface="Arial" panose="020B0604020202020204" pitchFamily="34" charset="0"/>
                <a:cs typeface="Arial" panose="020B0604020202020204" pitchFamily="34" charset="0"/>
              </a:rPr>
              <a:t> </a:t>
            </a:r>
            <a:r>
              <a:rPr lang="fi-FI" sz="1200" b="1" i="0" err="1">
                <a:solidFill>
                  <a:srgbClr val="343434"/>
                </a:solidFill>
                <a:effectLst/>
                <a:latin typeface="Arial" panose="020B0604020202020204" pitchFamily="34" charset="0"/>
                <a:cs typeface="Arial" panose="020B0604020202020204" pitchFamily="34" charset="0"/>
              </a:rPr>
              <a:t>rate</a:t>
            </a:r>
            <a:r>
              <a:rPr lang="fi-FI" sz="1200" b="1" i="0">
                <a:solidFill>
                  <a:srgbClr val="343434"/>
                </a:solidFill>
                <a:effectLst/>
                <a:latin typeface="Arial" panose="020B0604020202020204" pitchFamily="34" charset="0"/>
                <a:cs typeface="Arial" panose="020B0604020202020204" pitchFamily="34" charset="0"/>
              </a:rPr>
              <a:t> </a:t>
            </a:r>
            <a:r>
              <a:rPr lang="fi-FI" sz="1200" b="1" i="0" err="1">
                <a:solidFill>
                  <a:srgbClr val="343434"/>
                </a:solidFill>
                <a:effectLst/>
                <a:latin typeface="Arial" panose="020B0604020202020204" pitchFamily="34" charset="0"/>
                <a:cs typeface="Arial" panose="020B0604020202020204" pitchFamily="34" charset="0"/>
              </a:rPr>
              <a:t>risk</a:t>
            </a:r>
            <a:endParaRPr lang="fi-FI" sz="1200" b="1" i="0">
              <a:solidFill>
                <a:srgbClr val="343434"/>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00">
                <a:effectLst/>
                <a:latin typeface="Arial" panose="020B0604020202020204" pitchFamily="34" charset="0"/>
                <a:ea typeface="Calibri" panose="020F0502020204030204" pitchFamily="34" charset="0"/>
                <a:cs typeface="Arial" panose="020B0604020202020204" pitchFamily="34" charset="0"/>
              </a:rPr>
              <a:t>In general, as market interest rates rise, covered bonds bearing interest at a fixed rate generally decline in value. Consequently, investment in fixed rate Covered Bonds involves the risk that subsequent changes in market interest rates may adversely affect the value of the fixed rate Covered Bonds since fixed rate Covered Bonds have a fixed rate of interest and prevailing interest rates in the future may be higher than that fixed rate of interest.</a:t>
            </a:r>
          </a:p>
          <a:p>
            <a:pPr marL="742950" lvl="1" indent="-285750">
              <a:buFont typeface="Arial" panose="020B0604020202020204" pitchFamily="34" charset="0"/>
              <a:buChar char="•"/>
            </a:pPr>
            <a:r>
              <a:rPr lang="en-US" sz="1100">
                <a:effectLst/>
                <a:latin typeface="Arial" panose="020B0604020202020204" pitchFamily="34" charset="0"/>
                <a:ea typeface="Calibri" panose="020F0502020204030204" pitchFamily="34" charset="0"/>
                <a:cs typeface="Arial" panose="020B0604020202020204" pitchFamily="34" charset="0"/>
              </a:rPr>
              <a:t>A holder of floating rate Covered Bonds is exposed to the risk of fluctuating interest rate levels and uncertain interest income. Fluctuating interest rate levels make it impossible to determine the yield of floating rate Covered Bonds in advance. In the event that the reference rate used to calculate the applicable interest rate turns negative, the interest rate on the Covered Bonds will therefore be below the margin as specified in the Final Terms and may be zero. Accordingly, the holders of floating rate Covered Bonds may not be entitled to interest payments for certain or all interest periods. Neither the current nor the historical value of the relevant floating rate should be taken as an indication of the future development of such floating rate during the term of any Covered Bond.</a:t>
            </a:r>
          </a:p>
          <a:p>
            <a:pPr marL="285750" indent="-285750">
              <a:buFont typeface="Arial" panose="020B0604020202020204" pitchFamily="34" charset="0"/>
              <a:buChar char="•"/>
            </a:pPr>
            <a:r>
              <a:rPr lang="en-US" sz="1200" b="1">
                <a:latin typeface="Arial" panose="020B0604020202020204" pitchFamily="34" charset="0"/>
                <a:cs typeface="Arial" panose="020B0604020202020204" pitchFamily="34" charset="0"/>
              </a:rPr>
              <a:t>Foreign exchange rate risk</a:t>
            </a:r>
          </a:p>
          <a:p>
            <a:pPr marL="742950" lvl="1" indent="-285750">
              <a:buFont typeface="Arial" panose="020B0604020202020204" pitchFamily="34" charset="0"/>
              <a:buChar char="•"/>
            </a:pPr>
            <a:r>
              <a:rPr lang="en-US" sz="1100">
                <a:latin typeface="Arial" panose="020B0604020202020204" pitchFamily="34" charset="0"/>
                <a:cs typeface="Arial" panose="020B0604020202020204" pitchFamily="34" charset="0"/>
              </a:rPr>
              <a:t>POP Mortgage Bank operates only in euros.</a:t>
            </a:r>
          </a:p>
          <a:p>
            <a:pPr marL="742950" lvl="1" indent="-285750">
              <a:buFont typeface="Arial" panose="020B0604020202020204" pitchFamily="34" charset="0"/>
              <a:buChar char="•"/>
            </a:pPr>
            <a:endParaRPr lang="fi-FI" sz="11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i-FI"/>
          </a:p>
        </p:txBody>
      </p:sp>
    </p:spTree>
    <p:extLst>
      <p:ext uri="{BB962C8B-B14F-4D97-AF65-F5344CB8AC3E}">
        <p14:creationId xmlns:p14="http://schemas.microsoft.com/office/powerpoint/2010/main" val="256225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406585-2FC5-439D-B64C-D7893FE14E6B}"/>
              </a:ext>
            </a:extLst>
          </p:cNvPr>
          <p:cNvSpPr>
            <a:spLocks noGrp="1"/>
          </p:cNvSpPr>
          <p:nvPr>
            <p:ph type="sldNum" sz="quarter" idx="11"/>
          </p:nvPr>
        </p:nvSpPr>
        <p:spPr/>
        <p:txBody>
          <a:bodyPr/>
          <a:lstStyle/>
          <a:p>
            <a:fld id="{757C7DFD-54BD-2343-93BE-85F3D645E10D}" type="slidenum">
              <a:rPr lang="fi-FI" smtClean="0"/>
              <a:pPr/>
              <a:t>7</a:t>
            </a:fld>
            <a:endParaRPr lang="fi-FI"/>
          </a:p>
        </p:txBody>
      </p:sp>
      <p:sp>
        <p:nvSpPr>
          <p:cNvPr id="3" name="Title 2">
            <a:extLst>
              <a:ext uri="{FF2B5EF4-FFF2-40B4-BE49-F238E27FC236}">
                <a16:creationId xmlns:a16="http://schemas.microsoft.com/office/drawing/2014/main" id="{136D101C-8AB9-4087-93F9-F76F0766D2AA}"/>
              </a:ext>
            </a:extLst>
          </p:cNvPr>
          <p:cNvSpPr>
            <a:spLocks noGrp="1"/>
          </p:cNvSpPr>
          <p:nvPr>
            <p:ph type="title"/>
          </p:nvPr>
        </p:nvSpPr>
        <p:spPr>
          <a:xfrm>
            <a:off x="1017587" y="578498"/>
            <a:ext cx="10155238" cy="437502"/>
          </a:xfrm>
        </p:spPr>
        <p:txBody>
          <a:bodyPr>
            <a:noAutofit/>
          </a:bodyPr>
          <a:lstStyle/>
          <a:p>
            <a:r>
              <a:rPr lang="fi-FI" sz="2800" err="1">
                <a:solidFill>
                  <a:srgbClr val="652B8E"/>
                </a:solidFill>
                <a:latin typeface="Arial" panose="020B0604020202020204" pitchFamily="34" charset="0"/>
                <a:cs typeface="Arial" panose="020B0604020202020204" pitchFamily="34" charset="0"/>
              </a:rPr>
              <a:t>Risks</a:t>
            </a:r>
            <a:r>
              <a:rPr lang="fi-FI" sz="2800">
                <a:solidFill>
                  <a:srgbClr val="652B8E"/>
                </a:solidFill>
                <a:latin typeface="Arial" panose="020B0604020202020204" pitchFamily="34" charset="0"/>
                <a:cs typeface="Arial" panose="020B0604020202020204" pitchFamily="34" charset="0"/>
              </a:rPr>
              <a:t> </a:t>
            </a:r>
            <a:r>
              <a:rPr lang="fi-FI" sz="2800" err="1">
                <a:solidFill>
                  <a:srgbClr val="652B8E"/>
                </a:solidFill>
                <a:latin typeface="Arial" panose="020B0604020202020204" pitchFamily="34" charset="0"/>
                <a:cs typeface="Arial" panose="020B0604020202020204" pitchFamily="34" charset="0"/>
              </a:rPr>
              <a:t>related</a:t>
            </a:r>
            <a:r>
              <a:rPr lang="fi-FI" sz="2800">
                <a:solidFill>
                  <a:srgbClr val="652B8E"/>
                </a:solidFill>
                <a:latin typeface="Arial" panose="020B0604020202020204" pitchFamily="34" charset="0"/>
                <a:cs typeface="Arial" panose="020B0604020202020204" pitchFamily="34" charset="0"/>
              </a:rPr>
              <a:t> to </a:t>
            </a:r>
            <a:r>
              <a:rPr lang="fi-FI" sz="2800" err="1">
                <a:solidFill>
                  <a:srgbClr val="652B8E"/>
                </a:solidFill>
                <a:latin typeface="Arial" panose="020B0604020202020204" pitchFamily="34" charset="0"/>
                <a:cs typeface="Arial" panose="020B0604020202020204" pitchFamily="34" charset="0"/>
              </a:rPr>
              <a:t>covered</a:t>
            </a:r>
            <a:r>
              <a:rPr lang="fi-FI" sz="2800">
                <a:solidFill>
                  <a:srgbClr val="652B8E"/>
                </a:solidFill>
                <a:latin typeface="Arial" panose="020B0604020202020204" pitchFamily="34" charset="0"/>
                <a:cs typeface="Arial" panose="020B0604020202020204" pitchFamily="34" charset="0"/>
              </a:rPr>
              <a:t> </a:t>
            </a:r>
            <a:r>
              <a:rPr lang="fi-FI" sz="2800" err="1">
                <a:solidFill>
                  <a:srgbClr val="652B8E"/>
                </a:solidFill>
                <a:latin typeface="Arial" panose="020B0604020202020204" pitchFamily="34" charset="0"/>
                <a:cs typeface="Arial" panose="020B0604020202020204" pitchFamily="34" charset="0"/>
              </a:rPr>
              <a:t>bonds</a:t>
            </a:r>
            <a:r>
              <a:rPr lang="fi-FI" sz="2800">
                <a:solidFill>
                  <a:srgbClr val="652B8E"/>
                </a:solidFill>
                <a:latin typeface="Arial" panose="020B0604020202020204" pitchFamily="34" charset="0"/>
                <a:cs typeface="Arial" panose="020B0604020202020204" pitchFamily="34" charset="0"/>
              </a:rPr>
              <a:t> II</a:t>
            </a:r>
          </a:p>
        </p:txBody>
      </p:sp>
      <p:sp>
        <p:nvSpPr>
          <p:cNvPr id="4" name="Content Placeholder 3">
            <a:extLst>
              <a:ext uri="{FF2B5EF4-FFF2-40B4-BE49-F238E27FC236}">
                <a16:creationId xmlns:a16="http://schemas.microsoft.com/office/drawing/2014/main" id="{BE0E07D9-476D-4505-AEDC-D6219404D3EB}"/>
              </a:ext>
            </a:extLst>
          </p:cNvPr>
          <p:cNvSpPr>
            <a:spLocks noGrp="1"/>
          </p:cNvSpPr>
          <p:nvPr>
            <p:ph sz="quarter" idx="13"/>
          </p:nvPr>
        </p:nvSpPr>
        <p:spPr>
          <a:xfrm>
            <a:off x="1019174" y="1313895"/>
            <a:ext cx="10153651" cy="5068742"/>
          </a:xfrm>
        </p:spPr>
        <p:txBody>
          <a:bodyPr>
            <a:normAutofit lnSpcReduction="10000"/>
          </a:bodyPr>
          <a:lstStyle/>
          <a:p>
            <a:pPr marL="285750" indent="-285750">
              <a:buFont typeface="Arial" panose="020B0604020202020204" pitchFamily="34" charset="0"/>
              <a:buChar char="•"/>
            </a:pPr>
            <a:r>
              <a:rPr lang="fi-FI" sz="1200" b="1">
                <a:solidFill>
                  <a:srgbClr val="343434"/>
                </a:solidFill>
                <a:latin typeface="Arial" panose="020B0604020202020204" pitchFamily="34" charset="0"/>
                <a:cs typeface="Arial" panose="020B0604020202020204" pitchFamily="34" charset="0"/>
              </a:rPr>
              <a:t>Credit </a:t>
            </a:r>
            <a:r>
              <a:rPr lang="fi-FI" sz="1200" b="1" err="1">
                <a:solidFill>
                  <a:srgbClr val="343434"/>
                </a:solidFill>
                <a:latin typeface="Arial" panose="020B0604020202020204" pitchFamily="34" charset="0"/>
                <a:cs typeface="Arial" panose="020B0604020202020204" pitchFamily="34" charset="0"/>
              </a:rPr>
              <a:t>risk</a:t>
            </a:r>
            <a:endParaRPr lang="fi-FI" sz="1200" b="1" i="0">
              <a:solidFill>
                <a:srgbClr val="343434"/>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00">
                <a:latin typeface="Arial" panose="020B0604020202020204" pitchFamily="34" charset="0"/>
                <a:cs typeface="Arial" panose="020B0604020202020204" pitchFamily="34" charset="0"/>
              </a:rPr>
              <a:t>Holders of the Covered Bonds take a credit risk on the performance of the Issuer, the Group and the Amalgamation to the extent that claims of the holders of Covered Bonds in respect of the Covered Bonds are not met out of the Cover Asset Pool. Receipt of payments under the Covered Bonds by a holder of Covered Bonds is dependent on the Issuer’s ability to fulfil its payment obligations, which is in turn dependent upon the development of the Group’s and Amalgamation’s business. Notwithstanding the joint liability under the Amalgamation Act between the Issuer and the POP Banks, there is no guarantee in place which directly ensures the repayment of Covered Bonds. The payment obligations under the Covered Bonds are covered obligations of the Issuer and are not obligations of, and are not guaranteed by, the POP Bank Centre nor any POP Bank.</a:t>
            </a:r>
            <a:endParaRPr lang="fi-FI" sz="11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1200" b="1" err="1">
                <a:latin typeface="Arial" panose="020B0604020202020204" pitchFamily="34" charset="0"/>
                <a:cs typeface="Arial" panose="020B0604020202020204" pitchFamily="34" charset="0"/>
              </a:rPr>
              <a:t>Valuation</a:t>
            </a:r>
            <a:r>
              <a:rPr lang="fi-FI" sz="1200" b="1">
                <a:latin typeface="Arial" panose="020B0604020202020204" pitchFamily="34" charset="0"/>
                <a:cs typeface="Arial" panose="020B0604020202020204" pitchFamily="34" charset="0"/>
              </a:rPr>
              <a:t> </a:t>
            </a:r>
            <a:r>
              <a:rPr lang="fi-FI" sz="1200" b="1" err="1">
                <a:latin typeface="Arial" panose="020B0604020202020204" pitchFamily="34" charset="0"/>
                <a:cs typeface="Arial" panose="020B0604020202020204" pitchFamily="34" charset="0"/>
              </a:rPr>
              <a:t>methods</a:t>
            </a:r>
            <a:endParaRPr lang="fi-FI" sz="1200" b="1">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00">
                <a:latin typeface="Arial" panose="020B0604020202020204" pitchFamily="34" charset="0"/>
                <a:cs typeface="Arial" panose="020B0604020202020204" pitchFamily="34" charset="0"/>
              </a:rPr>
              <a:t>A Mortgage Loan entered in the Register as collateral for a covered note may not exceed the current value of the shares, housing property or commercial real estate standing as collateral. The current value shall be calculated using good property evaluation practice applicable to credit institutions in accordance with provisions on the management of capital adequacy and credit risk of credit institutions issued by the FIN-FSA. The issuer shall regularly monitor the value of the shares, housing property or commercial real estate entered as collateral for the covered notes and revise the value of the collateral in accordance with provisions on the management of capital adequacy of credit institutions issued by the FIN-FSA.</a:t>
            </a:r>
          </a:p>
          <a:p>
            <a:pPr marL="285750" indent="-285750">
              <a:buFont typeface="Arial" panose="020B0604020202020204" pitchFamily="34" charset="0"/>
              <a:buChar char="•"/>
            </a:pPr>
            <a:r>
              <a:rPr lang="fi-FI" sz="1200" b="1" err="1">
                <a:latin typeface="Arial" panose="020B0604020202020204" pitchFamily="34" charset="0"/>
                <a:cs typeface="Arial" panose="020B0604020202020204" pitchFamily="34" charset="0"/>
              </a:rPr>
              <a:t>Liquidity</a:t>
            </a:r>
            <a:r>
              <a:rPr lang="fi-FI" sz="1200" b="1">
                <a:latin typeface="Arial" panose="020B0604020202020204" pitchFamily="34" charset="0"/>
                <a:cs typeface="Arial" panose="020B0604020202020204" pitchFamily="34" charset="0"/>
              </a:rPr>
              <a:t> </a:t>
            </a:r>
            <a:r>
              <a:rPr lang="fi-FI" sz="1200" b="1" err="1">
                <a:latin typeface="Arial" panose="020B0604020202020204" pitchFamily="34" charset="0"/>
                <a:cs typeface="Arial" panose="020B0604020202020204" pitchFamily="34" charset="0"/>
              </a:rPr>
              <a:t>risk</a:t>
            </a:r>
            <a:endParaRPr lang="fi-FI" sz="1200" b="1">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00">
                <a:latin typeface="Arial" panose="020B0604020202020204" pitchFamily="34" charset="0"/>
                <a:cs typeface="Arial" panose="020B0604020202020204" pitchFamily="34" charset="0"/>
              </a:rPr>
              <a:t>Short-term liquidity risk refers to a quantitative and temporary imbalance of the Issuer’s or any Group member’s short-term cash flow. If realized, the risk means that the Issuer or other member of the Group will not be able to meet its payment obligations at the time they are falling due. Liquidity risk, if realized, may jeopardize or prevent continuation of the Issuer’s business operations and thereby its ability to fulfil its obligations under the Covered Bonds.</a:t>
            </a:r>
            <a:endParaRPr lang="fi-FI"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24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406585-2FC5-439D-B64C-D7893FE14E6B}"/>
              </a:ext>
            </a:extLst>
          </p:cNvPr>
          <p:cNvSpPr>
            <a:spLocks noGrp="1"/>
          </p:cNvSpPr>
          <p:nvPr>
            <p:ph type="sldNum" sz="quarter" idx="11"/>
          </p:nvPr>
        </p:nvSpPr>
        <p:spPr/>
        <p:txBody>
          <a:bodyPr/>
          <a:lstStyle/>
          <a:p>
            <a:fld id="{757C7DFD-54BD-2343-93BE-85F3D645E10D}" type="slidenum">
              <a:rPr lang="fi-FI" smtClean="0"/>
              <a:pPr/>
              <a:t>8</a:t>
            </a:fld>
            <a:endParaRPr lang="fi-FI"/>
          </a:p>
        </p:txBody>
      </p:sp>
      <p:sp>
        <p:nvSpPr>
          <p:cNvPr id="3" name="Title 2">
            <a:extLst>
              <a:ext uri="{FF2B5EF4-FFF2-40B4-BE49-F238E27FC236}">
                <a16:creationId xmlns:a16="http://schemas.microsoft.com/office/drawing/2014/main" id="{136D101C-8AB9-4087-93F9-F76F0766D2AA}"/>
              </a:ext>
            </a:extLst>
          </p:cNvPr>
          <p:cNvSpPr>
            <a:spLocks noGrp="1"/>
          </p:cNvSpPr>
          <p:nvPr>
            <p:ph type="title"/>
          </p:nvPr>
        </p:nvSpPr>
        <p:spPr>
          <a:xfrm>
            <a:off x="1017587" y="578498"/>
            <a:ext cx="10155238" cy="437502"/>
          </a:xfrm>
        </p:spPr>
        <p:txBody>
          <a:bodyPr>
            <a:noAutofit/>
          </a:bodyPr>
          <a:lstStyle/>
          <a:p>
            <a:r>
              <a:rPr lang="fi-FI" sz="2800" err="1">
                <a:solidFill>
                  <a:srgbClr val="652B8E"/>
                </a:solidFill>
                <a:latin typeface="Arial" panose="020B0604020202020204" pitchFamily="34" charset="0"/>
                <a:cs typeface="Arial" panose="020B0604020202020204" pitchFamily="34" charset="0"/>
              </a:rPr>
              <a:t>Maturity</a:t>
            </a:r>
            <a:r>
              <a:rPr lang="fi-FI" sz="2800">
                <a:solidFill>
                  <a:srgbClr val="652B8E"/>
                </a:solidFill>
                <a:latin typeface="Arial" panose="020B0604020202020204" pitchFamily="34" charset="0"/>
                <a:cs typeface="Arial" panose="020B0604020202020204" pitchFamily="34" charset="0"/>
              </a:rPr>
              <a:t> </a:t>
            </a:r>
            <a:r>
              <a:rPr lang="fi-FI" sz="2800" err="1">
                <a:solidFill>
                  <a:srgbClr val="652B8E"/>
                </a:solidFill>
                <a:latin typeface="Arial" panose="020B0604020202020204" pitchFamily="34" charset="0"/>
                <a:cs typeface="Arial" panose="020B0604020202020204" pitchFamily="34" charset="0"/>
              </a:rPr>
              <a:t>extension</a:t>
            </a:r>
            <a:endParaRPr lang="fi-FI" sz="2800">
              <a:solidFill>
                <a:srgbClr val="652B8E"/>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E0E07D9-476D-4505-AEDC-D6219404D3EB}"/>
              </a:ext>
            </a:extLst>
          </p:cNvPr>
          <p:cNvSpPr>
            <a:spLocks noGrp="1"/>
          </p:cNvSpPr>
          <p:nvPr>
            <p:ph sz="quarter" idx="13"/>
          </p:nvPr>
        </p:nvSpPr>
        <p:spPr>
          <a:xfrm>
            <a:off x="1019174" y="1313895"/>
            <a:ext cx="10153651" cy="5068742"/>
          </a:xfrm>
        </p:spPr>
        <p:txBody>
          <a:bodyPr>
            <a:normAutofit/>
          </a:bodyPr>
          <a:lstStyle/>
          <a:p>
            <a:pPr marL="228600" indent="-228600">
              <a:lnSpc>
                <a:spcPct val="107000"/>
              </a:lnSpc>
              <a:spcAft>
                <a:spcPts val="800"/>
              </a:spcAft>
              <a:buFont typeface="Arial" panose="020B0604020202020204" pitchFamily="34" charset="0"/>
              <a:buChar char="•"/>
              <a:tabLst>
                <a:tab pos="1143000" algn="l"/>
              </a:tabLst>
            </a:pPr>
            <a:r>
              <a:rPr lang="en-US" sz="1200" b="1">
                <a:latin typeface="Arial" panose="020B0604020202020204" pitchFamily="34" charset="0"/>
                <a:ea typeface="Calibri" panose="020F0502020204030204" pitchFamily="34" charset="0"/>
                <a:cs typeface="Arial" panose="020B0604020202020204" pitchFamily="34" charset="0"/>
              </a:rPr>
              <a:t>Enablement of maturity extension</a:t>
            </a:r>
            <a:endParaRPr lang="fi-FI" sz="1200" b="1">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00">
                <a:effectLst/>
                <a:latin typeface="Arial" panose="020B0604020202020204" pitchFamily="34" charset="0"/>
                <a:ea typeface="Calibri" panose="020F0502020204030204" pitchFamily="34" charset="0"/>
                <a:cs typeface="Arial" panose="020B0604020202020204" pitchFamily="34" charset="0"/>
              </a:rPr>
              <a:t>Pursuant to Section 32 of the Covered Bond Act, the terms and conditions of a covered note may include a provision that enables the issuer to extend the maturity of a covered note subject to certain conditions, including the approval of the FIN-FSA. In addition, the conditions for extension of maturity include, among others, that the issuer is unable to obtain long-term financing from ordinary sources, the issuer is unable to meet the liquidity requirement set out in the Covered Bond Act if it makes payments towards the principal and interest of the maturing covered note and that the extension of maturity does not affect the sequence in which the issuer’s covered notes from the same Cover Asset Pool are maturing. If the FIN-FSA determines that the conditions for extension have been fulfilled and it gives its approval to the extension, its resolution shall indicate the applied extended maturity date of such covered notes which shall be a date on or before the final extended maturity date specified in the General Terms and Conditions.</a:t>
            </a:r>
            <a:r>
              <a:rPr lang="en-US" sz="11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fi-FI" sz="1200" b="1" err="1">
                <a:latin typeface="Arial" panose="020B0604020202020204" pitchFamily="34" charset="0"/>
                <a:cs typeface="Arial" panose="020B0604020202020204" pitchFamily="34" charset="0"/>
              </a:rPr>
              <a:t>Implications</a:t>
            </a:r>
            <a:r>
              <a:rPr lang="fi-FI" sz="1200" b="1">
                <a:latin typeface="Arial" panose="020B0604020202020204" pitchFamily="34" charset="0"/>
                <a:cs typeface="Arial" panose="020B0604020202020204" pitchFamily="34" charset="0"/>
              </a:rPr>
              <a:t> of </a:t>
            </a:r>
            <a:r>
              <a:rPr lang="fi-FI" sz="1200" b="1" err="1">
                <a:latin typeface="Arial" panose="020B0604020202020204" pitchFamily="34" charset="0"/>
                <a:cs typeface="Arial" panose="020B0604020202020204" pitchFamily="34" charset="0"/>
              </a:rPr>
              <a:t>maturity</a:t>
            </a:r>
            <a:r>
              <a:rPr lang="fi-FI" sz="1200" b="1">
                <a:latin typeface="Arial" panose="020B0604020202020204" pitchFamily="34" charset="0"/>
                <a:cs typeface="Arial" panose="020B0604020202020204" pitchFamily="34" charset="0"/>
              </a:rPr>
              <a:t> </a:t>
            </a:r>
            <a:r>
              <a:rPr lang="fi-FI" sz="1200" b="1" err="1">
                <a:latin typeface="Arial" panose="020B0604020202020204" pitchFamily="34" charset="0"/>
                <a:cs typeface="Arial" panose="020B0604020202020204" pitchFamily="34" charset="0"/>
              </a:rPr>
              <a:t>extension</a:t>
            </a:r>
            <a:endParaRPr lang="fi-FI" sz="1200" b="1">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00">
                <a:latin typeface="Arial" panose="020B0604020202020204" pitchFamily="34" charset="0"/>
                <a:cs typeface="Arial" panose="020B0604020202020204" pitchFamily="34" charset="0"/>
              </a:rPr>
              <a:t>If “Extended Final Maturity” if specified as being applicable in respect of a Series of Covered Bonds, the maturity date of the relevant Covered Bonds may be extended subject to certain conditions, including approval of the FIN-FSA. In the event of such extension, the Issuer may redeem all or any part of the nominal amount outstanding of the Covered Bonds on an Interest Payment Date falling in any month after the Maturity Date up to and including the Extended Final Maturity Date. The extension of the maturity of the outstanding principal amount of the Covered Bonds to a date falling after the Maturity Date will not result in any right of the holders of Covered Bonds to accelerate payments on such Covered Bonds and no payment will be payable to the holders of Covered Bonds in that event other than as set out in the General Terms and Conditions.</a:t>
            </a:r>
            <a:endParaRPr lang="fi-FI"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31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777466-B34B-49C3-924F-AD6C70C8A0E9}"/>
              </a:ext>
            </a:extLst>
          </p:cNvPr>
          <p:cNvSpPr/>
          <p:nvPr/>
        </p:nvSpPr>
        <p:spPr>
          <a:xfrm>
            <a:off x="10579100" y="6083300"/>
            <a:ext cx="1485900" cy="77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itle 1">
            <a:extLst>
              <a:ext uri="{FF2B5EF4-FFF2-40B4-BE49-F238E27FC236}">
                <a16:creationId xmlns:a16="http://schemas.microsoft.com/office/drawing/2014/main" id="{824164BF-615A-46DA-A82A-03BEA69BED55}"/>
              </a:ext>
            </a:extLst>
          </p:cNvPr>
          <p:cNvSpPr txBox="1">
            <a:spLocks/>
          </p:cNvSpPr>
          <p:nvPr/>
        </p:nvSpPr>
        <p:spPr>
          <a:xfrm>
            <a:off x="0" y="-6631"/>
            <a:ext cx="12192000" cy="6864631"/>
          </a:xfrm>
          <a:prstGeom prst="rect">
            <a:avLst/>
          </a:prstGeom>
          <a:solidFill>
            <a:schemeClr val="bg1">
              <a:lumMod val="85000"/>
              <a:alpha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endParaRPr lang="en-GB" sz="360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F898620-39C0-4831-AF47-B376B972D5B4}"/>
              </a:ext>
            </a:extLst>
          </p:cNvPr>
          <p:cNvSpPr>
            <a:spLocks noGrp="1"/>
          </p:cNvSpPr>
          <p:nvPr>
            <p:ph type="sldNum" sz="quarter" idx="11"/>
          </p:nvPr>
        </p:nvSpPr>
        <p:spPr/>
        <p:txBody>
          <a:bodyPr/>
          <a:lstStyle/>
          <a:p>
            <a:fld id="{757C7DFD-54BD-2343-93BE-85F3D645E10D}" type="slidenum">
              <a:rPr lang="en-GB" smtClean="0">
                <a:solidFill>
                  <a:schemeClr val="accent1"/>
                </a:solidFill>
              </a:rPr>
              <a:pPr/>
              <a:t>9</a:t>
            </a:fld>
            <a:endParaRPr lang="en-GB">
              <a:solidFill>
                <a:schemeClr val="accent1"/>
              </a:solidFill>
            </a:endParaRPr>
          </a:p>
        </p:txBody>
      </p:sp>
      <p:sp>
        <p:nvSpPr>
          <p:cNvPr id="14" name="Otsikko 4">
            <a:extLst>
              <a:ext uri="{FF2B5EF4-FFF2-40B4-BE49-F238E27FC236}">
                <a16:creationId xmlns:a16="http://schemas.microsoft.com/office/drawing/2014/main" id="{13D814D1-DD4E-40FF-B1AA-D3F1195A0F5C}"/>
              </a:ext>
            </a:extLst>
          </p:cNvPr>
          <p:cNvSpPr>
            <a:spLocks noGrp="1"/>
          </p:cNvSpPr>
          <p:nvPr>
            <p:ph type="title"/>
          </p:nvPr>
        </p:nvSpPr>
        <p:spPr>
          <a:xfrm>
            <a:off x="896937" y="372895"/>
            <a:ext cx="10155238" cy="963802"/>
          </a:xfrm>
        </p:spPr>
        <p:txBody>
          <a:bodyPr>
            <a:normAutofit/>
          </a:bodyPr>
          <a:lstStyle/>
          <a:p>
            <a:r>
              <a:rPr lang="en-GB">
                <a:solidFill>
                  <a:srgbClr val="7030A0"/>
                </a:solidFill>
                <a:latin typeface="Arial"/>
                <a:cs typeface="Arial"/>
              </a:rPr>
              <a:t>Contact information</a:t>
            </a:r>
            <a:endParaRPr lang="en-GB" b="0">
              <a:solidFill>
                <a:srgbClr val="7030A0"/>
              </a:solidFill>
              <a:latin typeface="Arial"/>
              <a:cs typeface="Arial"/>
            </a:endParaRPr>
          </a:p>
        </p:txBody>
      </p:sp>
      <p:sp>
        <p:nvSpPr>
          <p:cNvPr id="9" name="Sisällön paikkamerkki 6">
            <a:extLst>
              <a:ext uri="{FF2B5EF4-FFF2-40B4-BE49-F238E27FC236}">
                <a16:creationId xmlns:a16="http://schemas.microsoft.com/office/drawing/2014/main" id="{F2D5734F-F2BF-464B-BF8B-F76AEA65C59B}"/>
              </a:ext>
            </a:extLst>
          </p:cNvPr>
          <p:cNvSpPr>
            <a:spLocks noGrp="1"/>
          </p:cNvSpPr>
          <p:nvPr>
            <p:ph sz="quarter" idx="13"/>
          </p:nvPr>
        </p:nvSpPr>
        <p:spPr>
          <a:xfrm>
            <a:off x="1017587" y="1932855"/>
            <a:ext cx="10153651" cy="3673475"/>
          </a:xfrm>
        </p:spPr>
        <p:txBody>
          <a:bodyPr vert="horz" lIns="91440" tIns="45720" rIns="91440" bIns="45720" rtlCol="0" anchor="t">
            <a:noAutofit/>
          </a:bodyPr>
          <a:lstStyle/>
          <a:p>
            <a:pPr>
              <a:lnSpc>
                <a:spcPct val="100000"/>
              </a:lnSpc>
              <a:spcBef>
                <a:spcPts val="600"/>
              </a:spcBef>
            </a:pPr>
            <a:r>
              <a:rPr lang="en-GB" sz="1400" b="1">
                <a:solidFill>
                  <a:schemeClr val="tx1">
                    <a:lumMod val="75000"/>
                    <a:lumOff val="25000"/>
                  </a:schemeClr>
                </a:solidFill>
                <a:latin typeface="Arial"/>
                <a:cs typeface="Arial"/>
              </a:rPr>
              <a:t>Timo Hulkko, CEO, POP Mortgage Bank Plc</a:t>
            </a:r>
          </a:p>
          <a:p>
            <a:pPr>
              <a:lnSpc>
                <a:spcPct val="100000"/>
              </a:lnSpc>
              <a:spcBef>
                <a:spcPts val="0"/>
              </a:spcBef>
            </a:pPr>
            <a:r>
              <a:rPr lang="en-GB" sz="1200">
                <a:solidFill>
                  <a:schemeClr val="tx1">
                    <a:lumMod val="75000"/>
                    <a:lumOff val="25000"/>
                  </a:schemeClr>
                </a:solidFill>
                <a:latin typeface="Arial"/>
                <a:cs typeface="Arial"/>
              </a:rPr>
              <a:t>Email: timo.hulkko@poppankki.fi</a:t>
            </a:r>
          </a:p>
          <a:p>
            <a:pPr>
              <a:lnSpc>
                <a:spcPct val="100000"/>
              </a:lnSpc>
              <a:spcBef>
                <a:spcPts val="0"/>
              </a:spcBef>
            </a:pPr>
            <a:r>
              <a:rPr lang="en-GB" sz="1200">
                <a:solidFill>
                  <a:schemeClr val="tx1">
                    <a:lumMod val="75000"/>
                    <a:lumOff val="25000"/>
                  </a:schemeClr>
                </a:solidFill>
                <a:latin typeface="Arial"/>
                <a:cs typeface="Arial"/>
              </a:rPr>
              <a:t>Tel: + 358 500 894 008</a:t>
            </a:r>
            <a:br>
              <a:rPr lang="en-GB" sz="1200">
                <a:latin typeface="Arial" panose="020B0604020202020204" pitchFamily="34" charset="0"/>
                <a:cs typeface="Arial" panose="020B0604020202020204" pitchFamily="34" charset="0"/>
              </a:rPr>
            </a:br>
            <a:endParaRPr lang="en-GB" sz="1200">
              <a:solidFill>
                <a:schemeClr val="tx1">
                  <a:lumMod val="75000"/>
                  <a:lumOff val="25000"/>
                </a:schemeClr>
              </a:solidFill>
              <a:latin typeface="Arial" panose="020B0604020202020204" pitchFamily="34" charset="0"/>
              <a:cs typeface="Arial" panose="020B0604020202020204" pitchFamily="34" charset="0"/>
            </a:endParaRPr>
          </a:p>
        </p:txBody>
      </p:sp>
      <p:pic>
        <p:nvPicPr>
          <p:cNvPr id="13" name="Picture 12" descr="A picture containing text, clipart&#10;&#10;Description automatically generated">
            <a:extLst>
              <a:ext uri="{FF2B5EF4-FFF2-40B4-BE49-F238E27FC236}">
                <a16:creationId xmlns:a16="http://schemas.microsoft.com/office/drawing/2014/main" id="{0FAAD499-3D42-4922-8756-80D93BB09D84}"/>
              </a:ext>
            </a:extLst>
          </p:cNvPr>
          <p:cNvPicPr>
            <a:picLocks noChangeAspect="1"/>
          </p:cNvPicPr>
          <p:nvPr/>
        </p:nvPicPr>
        <p:blipFill>
          <a:blip r:embed="rId3"/>
          <a:stretch>
            <a:fillRect/>
          </a:stretch>
        </p:blipFill>
        <p:spPr>
          <a:xfrm>
            <a:off x="10666626" y="6321564"/>
            <a:ext cx="1294524" cy="291343"/>
          </a:xfrm>
          <a:prstGeom prst="rect">
            <a:avLst/>
          </a:prstGeom>
        </p:spPr>
      </p:pic>
    </p:spTree>
    <p:extLst>
      <p:ext uri="{BB962C8B-B14F-4D97-AF65-F5344CB8AC3E}">
        <p14:creationId xmlns:p14="http://schemas.microsoft.com/office/powerpoint/2010/main" val="2795189058"/>
      </p:ext>
    </p:extLst>
  </p:cSld>
  <p:clrMapOvr>
    <a:masterClrMapping/>
  </p:clrMapOvr>
</p:sld>
</file>

<file path=ppt/theme/theme1.xml><?xml version="1.0" encoding="utf-8"?>
<a:theme xmlns:a="http://schemas.openxmlformats.org/drawingml/2006/main" name="1 kansi- ja päätöskalvot">
  <a:themeElements>
    <a:clrScheme name="POP Pankki">
      <a:dk1>
        <a:srgbClr val="000000"/>
      </a:dk1>
      <a:lt1>
        <a:srgbClr val="FFFFFF"/>
      </a:lt1>
      <a:dk2>
        <a:srgbClr val="4D4D4D"/>
      </a:dk2>
      <a:lt2>
        <a:srgbClr val="CBCBCB"/>
      </a:lt2>
      <a:accent1>
        <a:srgbClr val="36D97B"/>
      </a:accent1>
      <a:accent2>
        <a:srgbClr val="67278F"/>
      </a:accent2>
      <a:accent3>
        <a:srgbClr val="BCA285"/>
      </a:accent3>
      <a:accent4>
        <a:srgbClr val="F8E923"/>
      </a:accent4>
      <a:accent5>
        <a:srgbClr val="7493F6"/>
      </a:accent5>
      <a:accent6>
        <a:srgbClr val="F59ABC"/>
      </a:accent6>
      <a:hlink>
        <a:srgbClr val="36D97B"/>
      </a:hlink>
      <a:folHlink>
        <a:srgbClr val="67278F"/>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i="0" dirty="0" err="1" smtClean="0">
            <a:latin typeface="GT Eesti Pro Display" charset="0"/>
            <a:ea typeface="GT Eesti Pro Display" charset="0"/>
            <a:cs typeface="GT Eesti Pro Display"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esityksen otsikkokalvot">
  <a:themeElements>
    <a:clrScheme name="POP Pankki">
      <a:dk1>
        <a:srgbClr val="000000"/>
      </a:dk1>
      <a:lt1>
        <a:srgbClr val="FFFFFF"/>
      </a:lt1>
      <a:dk2>
        <a:srgbClr val="4D4D4D"/>
      </a:dk2>
      <a:lt2>
        <a:srgbClr val="CBCBCB"/>
      </a:lt2>
      <a:accent1>
        <a:srgbClr val="36D97B"/>
      </a:accent1>
      <a:accent2>
        <a:srgbClr val="67278F"/>
      </a:accent2>
      <a:accent3>
        <a:srgbClr val="BCA285"/>
      </a:accent3>
      <a:accent4>
        <a:srgbClr val="F8E923"/>
      </a:accent4>
      <a:accent5>
        <a:srgbClr val="7493F6"/>
      </a:accent5>
      <a:accent6>
        <a:srgbClr val="F59ABC"/>
      </a:accent6>
      <a:hlink>
        <a:srgbClr val="36D97B"/>
      </a:hlink>
      <a:folHlink>
        <a:srgbClr val="67278F"/>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i="0" dirty="0" err="1" smtClean="0">
            <a:latin typeface="GT Eesti Pro Display" charset="0"/>
            <a:ea typeface="GT Eesti Pro Display" charset="0"/>
            <a:cs typeface="GT Eesti Pro Display"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esityksen väliotsikkokalvot">
  <a:themeElements>
    <a:clrScheme name="POP Pankki">
      <a:dk1>
        <a:srgbClr val="000000"/>
      </a:dk1>
      <a:lt1>
        <a:srgbClr val="FFFFFF"/>
      </a:lt1>
      <a:dk2>
        <a:srgbClr val="4D4D4D"/>
      </a:dk2>
      <a:lt2>
        <a:srgbClr val="CBCBCB"/>
      </a:lt2>
      <a:accent1>
        <a:srgbClr val="36D97B"/>
      </a:accent1>
      <a:accent2>
        <a:srgbClr val="67278F"/>
      </a:accent2>
      <a:accent3>
        <a:srgbClr val="BCA285"/>
      </a:accent3>
      <a:accent4>
        <a:srgbClr val="F8E923"/>
      </a:accent4>
      <a:accent5>
        <a:srgbClr val="7493F6"/>
      </a:accent5>
      <a:accent6>
        <a:srgbClr val="F59ABC"/>
      </a:accent6>
      <a:hlink>
        <a:srgbClr val="36D97B"/>
      </a:hlink>
      <a:folHlink>
        <a:srgbClr val="67278F"/>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i="0" dirty="0" err="1" smtClean="0">
            <a:latin typeface="GT Eesti Pro Display" charset="0"/>
            <a:ea typeface="GT Eesti Pro Display" charset="0"/>
            <a:cs typeface="GT Eesti Pro Display"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esityksen teksti- ja sisältökalvot">
  <a:themeElements>
    <a:clrScheme name="POP Pankki">
      <a:dk1>
        <a:srgbClr val="000000"/>
      </a:dk1>
      <a:lt1>
        <a:srgbClr val="FFFFFF"/>
      </a:lt1>
      <a:dk2>
        <a:srgbClr val="4D4D4D"/>
      </a:dk2>
      <a:lt2>
        <a:srgbClr val="CBCBCB"/>
      </a:lt2>
      <a:accent1>
        <a:srgbClr val="36D97B"/>
      </a:accent1>
      <a:accent2>
        <a:srgbClr val="67278F"/>
      </a:accent2>
      <a:accent3>
        <a:srgbClr val="BCA285"/>
      </a:accent3>
      <a:accent4>
        <a:srgbClr val="F8E923"/>
      </a:accent4>
      <a:accent5>
        <a:srgbClr val="7493F6"/>
      </a:accent5>
      <a:accent6>
        <a:srgbClr val="F59ABC"/>
      </a:accent6>
      <a:hlink>
        <a:srgbClr val="36D97B"/>
      </a:hlink>
      <a:folHlink>
        <a:srgbClr val="67278F"/>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i="0" dirty="0" err="1" smtClean="0">
            <a:latin typeface="GT Eesti Pro Display" charset="0"/>
            <a:ea typeface="GT Eesti Pro Display" charset="0"/>
            <a:cs typeface="GT Eesti Pro Display"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7358e5-e27f-4fb5-b011-e6eac01fc188" xsi:nil="true"/>
    <lcf76f155ced4ddcb4097134ff3c332f xmlns="d3753b74-ea26-44b1-b022-aec60ee13da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0EB2ED67119B64688E6E2D20672CF60" ma:contentTypeVersion="16" ma:contentTypeDescription="Luo uusi asiakirja." ma:contentTypeScope="" ma:versionID="484009cff3c49ed721c91e6397ae5123">
  <xsd:schema xmlns:xsd="http://www.w3.org/2001/XMLSchema" xmlns:xs="http://www.w3.org/2001/XMLSchema" xmlns:p="http://schemas.microsoft.com/office/2006/metadata/properties" xmlns:ns2="d3753b74-ea26-44b1-b022-aec60ee13da4" xmlns:ns3="6b7358e5-e27f-4fb5-b011-e6eac01fc188" targetNamespace="http://schemas.microsoft.com/office/2006/metadata/properties" ma:root="true" ma:fieldsID="102b646b6f7c198c3c245e335b51bef4" ns2:_="" ns3:_="">
    <xsd:import namespace="d3753b74-ea26-44b1-b022-aec60ee13da4"/>
    <xsd:import namespace="6b7358e5-e27f-4fb5-b011-e6eac01fc1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53b74-ea26-44b1-b022-aec60ee13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cf868994-78be-487e-bb64-fa94f9731a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7358e5-e27f-4fb5-b011-e6eac01fc188"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9" nillable="true" ma:displayName="Taxonomy Catch All Column" ma:hidden="true" ma:list="{178fe627-d3c9-44cb-86a9-5125b8bf4e91}" ma:internalName="TaxCatchAll" ma:showField="CatchAllData" ma:web="6b7358e5-e27f-4fb5-b011-e6eac01fc1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58347F-32C8-4A21-ADBC-26D8BC3A84E0}">
  <ds:schemaRefs>
    <ds:schemaRef ds:uri="http://purl.org/dc/terms/"/>
    <ds:schemaRef ds:uri="http://purl.org/dc/elements/1.1/"/>
    <ds:schemaRef ds:uri="http://schemas.microsoft.com/office/2006/documentManagement/types"/>
    <ds:schemaRef ds:uri="http://purl.org/dc/dcmitype/"/>
    <ds:schemaRef ds:uri="http://schemas.microsoft.com/office/2006/metadata/properties"/>
    <ds:schemaRef ds:uri="http://schemas.openxmlformats.org/package/2006/metadata/core-properties"/>
    <ds:schemaRef ds:uri="d3753b74-ea26-44b1-b022-aec60ee13da4"/>
    <ds:schemaRef ds:uri="http://www.w3.org/XML/1998/namespace"/>
    <ds:schemaRef ds:uri="http://schemas.microsoft.com/office/infopath/2007/PartnerControls"/>
    <ds:schemaRef ds:uri="6b7358e5-e27f-4fb5-b011-e6eac01fc188"/>
  </ds:schemaRefs>
</ds:datastoreItem>
</file>

<file path=customXml/itemProps2.xml><?xml version="1.0" encoding="utf-8"?>
<ds:datastoreItem xmlns:ds="http://schemas.openxmlformats.org/officeDocument/2006/customXml" ds:itemID="{8DC7F158-883A-4294-B5D6-D45A11855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53b74-ea26-44b1-b022-aec60ee13da4"/>
    <ds:schemaRef ds:uri="6b7358e5-e27f-4fb5-b011-e6eac01fc1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78A973-AAE8-4D49-AFBE-BFC6F7AF460C}">
  <ds:schemaRefs>
    <ds:schemaRef ds:uri="http://schemas.microsoft.com/sharepoint/v3/contenttype/forms"/>
  </ds:schemaRefs>
</ds:datastoreItem>
</file>

<file path=docMetadata/LabelInfo.xml><?xml version="1.0" encoding="utf-8"?>
<clbl:labelList xmlns:clbl="http://schemas.microsoft.com/office/2020/mipLabelMetadata">
  <clbl:label id="{612eb2f6-2ff7-4ee5-9992-296b002d7a35}" enabled="1" method="Privileged" siteId="{5e82dcaf-d7f0-4838-a85a-5de1f0b445d5}" removed="0"/>
</clbl:labelList>
</file>

<file path=docProps/app.xml><?xml version="1.0" encoding="utf-8"?>
<Properties xmlns="http://schemas.openxmlformats.org/officeDocument/2006/extended-properties" xmlns:vt="http://schemas.openxmlformats.org/officeDocument/2006/docPropsVTypes">
  <TotalTime>2350</TotalTime>
  <Words>1424</Words>
  <Application>Microsoft Office PowerPoint</Application>
  <PresentationFormat>Laajakuva</PresentationFormat>
  <Paragraphs>126</Paragraphs>
  <Slides>9</Slides>
  <Notes>6</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9</vt:i4>
      </vt:variant>
    </vt:vector>
  </HeadingPairs>
  <TitlesOfParts>
    <vt:vector size="18" baseType="lpstr">
      <vt:lpstr>Arial</vt:lpstr>
      <vt:lpstr>Arial Black</vt:lpstr>
      <vt:lpstr>Calibri</vt:lpstr>
      <vt:lpstr>Century Gothic</vt:lpstr>
      <vt:lpstr>GT Eesti Pro Display</vt:lpstr>
      <vt:lpstr>1 kansi- ja päätöskalvot</vt:lpstr>
      <vt:lpstr>2 esityksen otsikkokalvot</vt:lpstr>
      <vt:lpstr>3 esityksen väliotsikkokalvot</vt:lpstr>
      <vt:lpstr>4 esityksen teksti- ja sisältökalvot</vt:lpstr>
      <vt:lpstr>POP Mortgage Bank  Cover Pool Report  Q2/2025</vt:lpstr>
      <vt:lpstr>PowerPoint-esitys</vt:lpstr>
      <vt:lpstr>PowerPoint-esitys</vt:lpstr>
      <vt:lpstr>PowerPoint-esitys</vt:lpstr>
      <vt:lpstr>PowerPoint-esitys</vt:lpstr>
      <vt:lpstr>Risks related to covered bonds I</vt:lpstr>
      <vt:lpstr>Risks related to covered bonds II</vt:lpstr>
      <vt:lpstr>Maturity extension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Nelli Immonen</dc:creator>
  <cp:lastModifiedBy>Ruotinen Jukka (Bonum Pankki)</cp:lastModifiedBy>
  <cp:revision>7</cp:revision>
  <cp:lastPrinted>2022-06-02T15:40:47Z</cp:lastPrinted>
  <dcterms:created xsi:type="dcterms:W3CDTF">2017-11-22T07:44:19Z</dcterms:created>
  <dcterms:modified xsi:type="dcterms:W3CDTF">2025-07-02T10:20:55Z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0x01010060EB2ED67119B64688E6E2D20672CF60</vt:lpwstr>
  </property>
  <property fmtid="{D5CDD505-2E9C-101B-9397-08002B2CF9AE}" pid="3" name="MSIP_Label_fd873446-2530-497e-8874-95622ddd5de1_Enabled">
    <vt:lpwstr>true</vt:lpwstr>
  </property>
  <property fmtid="{D5CDD505-2E9C-101B-9397-08002B2CF9AE}" pid="4" name="MSIP_Label_fd873446-2530-497e-8874-95622ddd5de1_SetDate">
    <vt:lpwstr>2022-05-12T12:54:21Z</vt:lpwstr>
  </property>
  <property fmtid="{D5CDD505-2E9C-101B-9397-08002B2CF9AE}" pid="5" name="MSIP_Label_fd873446-2530-497e-8874-95622ddd5de1_Method">
    <vt:lpwstr>Privileged</vt:lpwstr>
  </property>
  <property fmtid="{D5CDD505-2E9C-101B-9397-08002B2CF9AE}" pid="6" name="MSIP_Label_fd873446-2530-497e-8874-95622ddd5de1_Name">
    <vt:lpwstr>fd873446-2530-497e-8874-95622ddd5de1</vt:lpwstr>
  </property>
  <property fmtid="{D5CDD505-2E9C-101B-9397-08002B2CF9AE}" pid="7" name="MSIP_Label_fd873446-2530-497e-8874-95622ddd5de1_SiteId">
    <vt:lpwstr>9a8ff9e3-0e35-4620-a724-e9834dc50b51</vt:lpwstr>
  </property>
  <property fmtid="{D5CDD505-2E9C-101B-9397-08002B2CF9AE}" pid="8" name="MSIP_Label_fd873446-2530-497e-8874-95622ddd5de1_ActionId">
    <vt:lpwstr>b306ee74-1369-473e-ac9e-3d5b8f365e9c</vt:lpwstr>
  </property>
  <property fmtid="{D5CDD505-2E9C-101B-9397-08002B2CF9AE}" pid="9" name="MSIP_Label_fd873446-2530-497e-8874-95622ddd5de1_ContentBits">
    <vt:lpwstr>0</vt:lpwstr>
  </property>
  <property fmtid="{D5CDD505-2E9C-101B-9397-08002B2CF9AE}" pid="10" name="MediaServiceImageTags">
    <vt:lpwstr/>
  </property>
  <property fmtid="{D5CDD505-2E9C-101B-9397-08002B2CF9AE}" pid="11" name="MSIP_Label_612eb2f6-2ff7-4ee5-9992-296b002d7a35_Enabled">
    <vt:lpwstr>true</vt:lpwstr>
  </property>
  <property fmtid="{D5CDD505-2E9C-101B-9397-08002B2CF9AE}" pid="12" name="MSIP_Label_612eb2f6-2ff7-4ee5-9992-296b002d7a35_SetDate">
    <vt:lpwstr>2024-04-10T08:21:40Z</vt:lpwstr>
  </property>
  <property fmtid="{D5CDD505-2E9C-101B-9397-08002B2CF9AE}" pid="13" name="MSIP_Label_612eb2f6-2ff7-4ee5-9992-296b002d7a35_Method">
    <vt:lpwstr>Privileged</vt:lpwstr>
  </property>
  <property fmtid="{D5CDD505-2E9C-101B-9397-08002B2CF9AE}" pid="14" name="MSIP_Label_612eb2f6-2ff7-4ee5-9992-296b002d7a35_Name">
    <vt:lpwstr>Public</vt:lpwstr>
  </property>
  <property fmtid="{D5CDD505-2E9C-101B-9397-08002B2CF9AE}" pid="15" name="MSIP_Label_612eb2f6-2ff7-4ee5-9992-296b002d7a35_SiteId">
    <vt:lpwstr>5e82dcaf-d7f0-4838-a85a-5de1f0b445d5</vt:lpwstr>
  </property>
  <property fmtid="{D5CDD505-2E9C-101B-9397-08002B2CF9AE}" pid="16" name="MSIP_Label_612eb2f6-2ff7-4ee5-9992-296b002d7a35_ActionId">
    <vt:lpwstr>0ac137c5-f9ac-43f2-9dee-07e5d596e9c1</vt:lpwstr>
  </property>
  <property fmtid="{D5CDD505-2E9C-101B-9397-08002B2CF9AE}" pid="17" name="MSIP_Label_612eb2f6-2ff7-4ee5-9992-296b002d7a35_ContentBits">
    <vt:lpwstr>0</vt:lpwstr>
  </property>
</Properties>
</file>